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5"/>
  </p:notesMasterIdLst>
  <p:sldIdLst>
    <p:sldId id="256" r:id="rId2"/>
    <p:sldId id="257" r:id="rId3"/>
    <p:sldId id="258" r:id="rId4"/>
    <p:sldId id="259" r:id="rId5"/>
    <p:sldId id="260" r:id="rId6"/>
    <p:sldId id="402" r:id="rId7"/>
    <p:sldId id="403" r:id="rId8"/>
    <p:sldId id="404" r:id="rId9"/>
    <p:sldId id="405" r:id="rId10"/>
    <p:sldId id="330" r:id="rId11"/>
    <p:sldId id="331" r:id="rId12"/>
    <p:sldId id="333" r:id="rId13"/>
    <p:sldId id="335" r:id="rId14"/>
    <p:sldId id="337" r:id="rId15"/>
    <p:sldId id="332" r:id="rId16"/>
    <p:sldId id="341" r:id="rId17"/>
    <p:sldId id="342" r:id="rId18"/>
    <p:sldId id="338" r:id="rId19"/>
    <p:sldId id="343" r:id="rId20"/>
    <p:sldId id="375" r:id="rId21"/>
    <p:sldId id="334" r:id="rId22"/>
    <p:sldId id="344" r:id="rId23"/>
    <p:sldId id="336" r:id="rId24"/>
    <p:sldId id="345" r:id="rId25"/>
    <p:sldId id="339" r:id="rId26"/>
    <p:sldId id="347" r:id="rId27"/>
    <p:sldId id="348" r:id="rId28"/>
    <p:sldId id="340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7" r:id="rId37"/>
    <p:sldId id="358" r:id="rId38"/>
    <p:sldId id="359" r:id="rId39"/>
    <p:sldId id="360" r:id="rId40"/>
    <p:sldId id="361" r:id="rId41"/>
    <p:sldId id="362" r:id="rId42"/>
    <p:sldId id="356" r:id="rId43"/>
    <p:sldId id="363" r:id="rId44"/>
    <p:sldId id="364" r:id="rId45"/>
    <p:sldId id="365" r:id="rId46"/>
    <p:sldId id="366" r:id="rId47"/>
    <p:sldId id="291" r:id="rId48"/>
    <p:sldId id="367" r:id="rId49"/>
    <p:sldId id="368" r:id="rId50"/>
    <p:sldId id="369" r:id="rId51"/>
    <p:sldId id="293" r:id="rId52"/>
    <p:sldId id="301" r:id="rId53"/>
    <p:sldId id="305" r:id="rId54"/>
    <p:sldId id="370" r:id="rId55"/>
    <p:sldId id="371" r:id="rId56"/>
    <p:sldId id="294" r:id="rId57"/>
    <p:sldId id="372" r:id="rId58"/>
    <p:sldId id="295" r:id="rId59"/>
    <p:sldId id="314" r:id="rId60"/>
    <p:sldId id="373" r:id="rId61"/>
    <p:sldId id="296" r:id="rId62"/>
    <p:sldId id="310" r:id="rId63"/>
    <p:sldId id="374" r:id="rId64"/>
    <p:sldId id="376" r:id="rId65"/>
    <p:sldId id="297" r:id="rId66"/>
    <p:sldId id="377" r:id="rId67"/>
    <p:sldId id="378" r:id="rId68"/>
    <p:sldId id="299" r:id="rId69"/>
    <p:sldId id="316" r:id="rId70"/>
    <p:sldId id="379" r:id="rId71"/>
    <p:sldId id="300" r:id="rId72"/>
    <p:sldId id="319" r:id="rId73"/>
    <p:sldId id="380" r:id="rId74"/>
    <p:sldId id="302" r:id="rId75"/>
    <p:sldId id="303" r:id="rId76"/>
    <p:sldId id="381" r:id="rId77"/>
    <p:sldId id="306" r:id="rId78"/>
    <p:sldId id="382" r:id="rId79"/>
    <p:sldId id="383" r:id="rId80"/>
    <p:sldId id="311" r:id="rId81"/>
    <p:sldId id="315" r:id="rId82"/>
    <p:sldId id="384" r:id="rId83"/>
    <p:sldId id="307" r:id="rId84"/>
    <p:sldId id="312" r:id="rId85"/>
    <p:sldId id="385" r:id="rId86"/>
    <p:sldId id="308" r:id="rId87"/>
    <p:sldId id="321" r:id="rId88"/>
    <p:sldId id="386" r:id="rId89"/>
    <p:sldId id="318" r:id="rId90"/>
    <p:sldId id="387" r:id="rId91"/>
    <p:sldId id="388" r:id="rId92"/>
    <p:sldId id="320" r:id="rId93"/>
    <p:sldId id="323" r:id="rId94"/>
    <p:sldId id="389" r:id="rId95"/>
    <p:sldId id="322" r:id="rId96"/>
    <p:sldId id="324" r:id="rId97"/>
    <p:sldId id="390" r:id="rId98"/>
    <p:sldId id="326" r:id="rId99"/>
    <p:sldId id="327" r:id="rId100"/>
    <p:sldId id="391" r:id="rId101"/>
    <p:sldId id="328" r:id="rId102"/>
    <p:sldId id="329" r:id="rId103"/>
    <p:sldId id="392" r:id="rId104"/>
    <p:sldId id="393" r:id="rId105"/>
    <p:sldId id="394" r:id="rId106"/>
    <p:sldId id="396" r:id="rId107"/>
    <p:sldId id="395" r:id="rId108"/>
    <p:sldId id="398" r:id="rId109"/>
    <p:sldId id="399" r:id="rId110"/>
    <p:sldId id="298" r:id="rId111"/>
    <p:sldId id="325" r:id="rId112"/>
    <p:sldId id="346" r:id="rId113"/>
    <p:sldId id="400" r:id="rId1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1889" autoAdjust="0"/>
  </p:normalViewPr>
  <p:slideViewPr>
    <p:cSldViewPr snapToGrid="0">
      <p:cViewPr varScale="1">
        <p:scale>
          <a:sx n="82" d="100"/>
          <a:sy n="82" d="100"/>
        </p:scale>
        <p:origin x="73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43E3C0-1647-4303-BA49-08A351E4C996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13333-5820-4FAC-9B1D-C721305C01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472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Peter Do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3333-5820-4FAC-9B1D-C721305C01E5}" type="slidenum">
              <a:rPr lang="ru-RU" smtClean="0"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531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Peter Do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3333-5820-4FAC-9B1D-C721305C01E5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641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913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477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461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36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474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6951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282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8399" y="247720"/>
            <a:ext cx="7729728" cy="60433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3"/>
          </p:nvPr>
        </p:nvSpPr>
        <p:spPr>
          <a:xfrm>
            <a:off x="955964" y="1184565"/>
            <a:ext cx="2566699" cy="4447886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4"/>
          </p:nvPr>
        </p:nvSpPr>
        <p:spPr>
          <a:xfrm>
            <a:off x="4217988" y="1184565"/>
            <a:ext cx="2868612" cy="4447885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5"/>
          </p:nvPr>
        </p:nvSpPr>
        <p:spPr>
          <a:xfrm>
            <a:off x="8301470" y="1184565"/>
            <a:ext cx="2931102" cy="444788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0274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603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926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973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999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E829EDB4-EA95-4290-8E23-68E7BB118121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33CA26C5-F838-4C9A-BD42-A0AD684F4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45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72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jpeg"/><Relationship Id="rId2" Type="http://schemas.openxmlformats.org/officeDocument/2006/relationships/image" Target="../media/image27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5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jpeg"/><Relationship Id="rId2" Type="http://schemas.openxmlformats.org/officeDocument/2006/relationships/image" Target="../media/image27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8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jpeg"/><Relationship Id="rId2" Type="http://schemas.openxmlformats.org/officeDocument/2006/relationships/image" Target="../media/image27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1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jpeg"/><Relationship Id="rId2" Type="http://schemas.openxmlformats.org/officeDocument/2006/relationships/image" Target="../media/image28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4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jpeg"/><Relationship Id="rId2" Type="http://schemas.openxmlformats.org/officeDocument/2006/relationships/image" Target="../media/image28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7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jpeg"/><Relationship Id="rId2" Type="http://schemas.openxmlformats.org/officeDocument/2006/relationships/image" Target="../media/image28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0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jpeg"/><Relationship Id="rId2" Type="http://schemas.openxmlformats.org/officeDocument/2006/relationships/image" Target="../media/image29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3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5.jpeg"/><Relationship Id="rId2" Type="http://schemas.openxmlformats.org/officeDocument/2006/relationships/image" Target="../media/image29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6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jpeg"/><Relationship Id="rId2" Type="http://schemas.openxmlformats.org/officeDocument/2006/relationships/image" Target="../media/image29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9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jpeg"/><Relationship Id="rId2" Type="http://schemas.openxmlformats.org/officeDocument/2006/relationships/image" Target="../media/image30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jpeg"/><Relationship Id="rId2" Type="http://schemas.openxmlformats.org/officeDocument/2006/relationships/image" Target="../media/image30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5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jpeg"/><Relationship Id="rId2" Type="http://schemas.openxmlformats.org/officeDocument/2006/relationships/image" Target="../media/image30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8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jpeg"/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1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jpeg"/><Relationship Id="rId2" Type="http://schemas.openxmlformats.org/officeDocument/2006/relationships/image" Target="../media/image3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8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1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7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0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6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9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2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5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8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1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0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6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9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e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2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5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8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jpeg"/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1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eg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4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7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jpe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jpeg"/><Relationship Id="rId2" Type="http://schemas.openxmlformats.org/officeDocument/2006/relationships/image" Target="../media/image24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5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jpeg"/><Relationship Id="rId2" Type="http://schemas.openxmlformats.org/officeDocument/2006/relationships/image" Target="../media/image24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8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jpeg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1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jpeg"/><Relationship Id="rId2" Type="http://schemas.openxmlformats.org/officeDocument/2006/relationships/image" Target="../media/image25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4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jpeg"/><Relationship Id="rId2" Type="http://schemas.openxmlformats.org/officeDocument/2006/relationships/image" Target="../media/image25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7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jpeg"/><Relationship Id="rId2" Type="http://schemas.openxmlformats.org/officeDocument/2006/relationships/image" Target="../media/image25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0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jpeg"/><Relationship Id="rId2" Type="http://schemas.openxmlformats.org/officeDocument/2006/relationships/image" Target="../media/image26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3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6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jpeg"/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9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jpeg"/><Relationship Id="rId2" Type="http://schemas.openxmlformats.org/officeDocument/2006/relationships/image" Target="../media/image27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Тенденции моды 202</a:t>
            </a:r>
            <a:r>
              <a:rPr lang="en-US" dirty="0" smtClean="0"/>
              <a:t>3</a:t>
            </a:r>
            <a:r>
              <a:rPr lang="ru-RU" dirty="0" smtClean="0"/>
              <a:t>-202</a:t>
            </a:r>
            <a:r>
              <a:rPr lang="en-US" dirty="0" smtClean="0"/>
              <a:t>4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3092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" y="453291"/>
            <a:ext cx="10058400" cy="504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3847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60896" y="5918929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Erdem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25910" y="5910015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Ashlyn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18102" y="5918929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Elie</a:t>
            </a:r>
            <a:r>
              <a:rPr lang="en-US" dirty="0"/>
              <a:t> Saab</a:t>
            </a:r>
          </a:p>
        </p:txBody>
      </p:sp>
      <p:pic>
        <p:nvPicPr>
          <p:cNvPr id="9218" name="Picture 2" descr="https://assets.vogue.com/photos/64918d68175bd4b8ed0656e2/master/w_2560%2Cc_limit/00010-erdem-resort-2024-credit-campbell-add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13232" y="763930"/>
            <a:ext cx="2998141" cy="519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ssets.vogue.com/photos/6491909c4ee2b5a1d4b7a843/master/w_2560%2Cc_limit/00001-ashlyn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63930"/>
            <a:ext cx="3324657" cy="515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assets.vogue.com/photos/648efe6f62b13e5b1bb7b521/master/w_2560%2Cc_limit/00006-elie-saab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29015" y="763930"/>
            <a:ext cx="3380749" cy="513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1678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Меховой воротник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90734" y="5992402"/>
            <a:ext cx="115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LaPointe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44528" y="5927753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71718" y="596149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Patou</a:t>
            </a:r>
            <a:endParaRPr lang="en-US" dirty="0"/>
          </a:p>
        </p:txBody>
      </p:sp>
      <p:pic>
        <p:nvPicPr>
          <p:cNvPr id="10242" name="Picture 2" descr="https://assets.vogue.com/photos/64fce420b668f782d861ff9b/master/w_2560%2Cc_limit/00017-lapointe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4"/>
            <a:ext cx="2756577" cy="477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assets.vogue.com/photos/64903e951a000f5f16e6560c/master/w_2560%2Cc_limit/00005-huishan-zhang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0824" cy="477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assets.vogue.com/photos/63d3cbdcebb6eaa542ce91a1/master/w_2560%2Cc_limit/00017-patou-fall-2023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1584" y="1184565"/>
            <a:ext cx="3130988" cy="475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0786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72892" y="5961493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Gucci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51742" y="5961493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Dolce &amp; Gabbana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21112" y="5947462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Chloé</a:t>
            </a:r>
            <a:endParaRPr lang="en-US" dirty="0"/>
          </a:p>
        </p:txBody>
      </p:sp>
      <p:pic>
        <p:nvPicPr>
          <p:cNvPr id="11266" name="Picture 2" descr="https://assets.vogue.com/photos/63f8dd8f1ea05d5c5ec66563/master/w_2560%2Cc_limit/00031-gucci-fall-2023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13232" y="763930"/>
            <a:ext cx="2999308" cy="519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ssets.vogue.com/photos/63fa2f045af7573e1849a333/master/w_2560%2Cc_limit/00029-dolce-e-gabbana-fall-2023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763930"/>
            <a:ext cx="3352108" cy="519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assets.vogue.com/photos/6479fb06956dd488a4432232/master/w_2560%2Cc_limit/00013-chloe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75544" y="760091"/>
            <a:ext cx="3436752" cy="5215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57227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«цветок»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90734" y="5992402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Simone Rocha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62816" y="5997676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31936" y="5999036"/>
            <a:ext cx="2624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Kate Spade New York</a:t>
            </a:r>
          </a:p>
        </p:txBody>
      </p:sp>
      <p:pic>
        <p:nvPicPr>
          <p:cNvPr id="12290" name="Picture 2" descr="https://assets.vogue.com/photos/6507353bd3527d54ea4b3d61/master/w_2560%2Cc_limit/00001-simone-rocha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4"/>
            <a:ext cx="2774412" cy="480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assets.vogue.com/photos/64903e9cf5c43ef085f2d22d/master/w_2560%2Cc_limit/00009-huishan-zhang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100758" cy="480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assets.vogue.com/photos/64fbbc93a732bcea933eea5f/master/w_2560%2Cc_limit/00009-kate-spade-spring-2024-ready-to-wear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55737" y="1184565"/>
            <a:ext cx="3176835" cy="482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90246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52406" y="5992401"/>
            <a:ext cx="169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Rosie </a:t>
            </a:r>
            <a:r>
              <a:rPr lang="en-US" dirty="0" err="1"/>
              <a:t>Assoulin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62816" y="5997676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Anna October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07424" y="5992401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  <a:endParaRPr lang="en-US" dirty="0"/>
          </a:p>
        </p:txBody>
      </p:sp>
      <p:pic>
        <p:nvPicPr>
          <p:cNvPr id="13314" name="Picture 2" descr="https://assets.vogue.com/photos/6500b0320b3212d393b1035e/master/w_2560%2Cc_limit/00013-rosie%2520assoulin-ss24-rtw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26190" y="786384"/>
            <a:ext cx="3004186" cy="520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assets.vogue.com/photos/649c0988c2a3004981ecf1e5/master/w_2560%2Cc_limit/00014-anna-october-resort-2024-credit-alex-mader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21433"/>
            <a:ext cx="3334956" cy="517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assets.vogue.com/photos/64903e9d6d7f8002d20f77a7/master/w_2560%2Cc_limit/00011-huishan-zhang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40556" y="821433"/>
            <a:ext cx="3431316" cy="520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41428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87814" y="5992401"/>
            <a:ext cx="20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LoveShackFancy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93168" y="5986338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Nardos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063456" y="5986338"/>
            <a:ext cx="1641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Alice + Olivia</a:t>
            </a:r>
          </a:p>
        </p:txBody>
      </p:sp>
      <p:pic>
        <p:nvPicPr>
          <p:cNvPr id="14338" name="Picture 2" descr="https://assets.vogue.com/photos/648053ae71c79dd56bfc465c/master/w_2560%2Cc_limit/00012-loveshackfancy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05083" y="749808"/>
            <a:ext cx="3025293" cy="5242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assets.vogue.com/photos/64fc7f3a50d9a3850c789308/master/w_2560%2Cc_limit/00004-nardos-spring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736364"/>
            <a:ext cx="3389820" cy="525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assets.vogue.com/photos/64fcae09ae19d55c5aa2b057/master/w_2560%2Cc_limit/00004-alice-+-olivia-spring-2024-ready-to-wear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68262" y="746215"/>
            <a:ext cx="3453178" cy="5240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43200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06400" y="5986338"/>
            <a:ext cx="2624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Kate Spade New York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91861" y="5986338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Armani </a:t>
            </a:r>
            <a:r>
              <a:rPr lang="en-US" dirty="0" err="1"/>
              <a:t>Privé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072405" y="6010787"/>
            <a:ext cx="3430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Philosophy di Lorenzo </a:t>
            </a:r>
            <a:r>
              <a:rPr lang="en-US" dirty="0" err="1"/>
              <a:t>Serafini</a:t>
            </a:r>
            <a:endParaRPr lang="en-US" dirty="0"/>
          </a:p>
        </p:txBody>
      </p:sp>
      <p:pic>
        <p:nvPicPr>
          <p:cNvPr id="16386" name="Picture 2" descr="https://assets.vogue.com/photos/64fbbc8b35ae6307b2481c45/master/w_2560%2Cc_limit/00005-kate-spade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10360" y="758952"/>
            <a:ext cx="3016517" cy="522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assets.vogue.com/photos/64a4724fc1aeb0fdef207a03/master/w_2560%2Cc_limit/00004-armani-prive-fall-2023-couture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27131" y="758952"/>
            <a:ext cx="3371341" cy="522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assets.vogue.com/photos/6475ca2f406cf236781d43d6/master/w_2560%2Cc_limit/00003-philosophy-di-lorenzo-serafini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68263" y="773966"/>
            <a:ext cx="3434889" cy="521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77722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Брюки «клеш»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75287" y="5888488"/>
            <a:ext cx="2097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Jonathan Cohen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62816" y="5997676"/>
            <a:ext cx="1244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Off-White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73849" y="5888488"/>
            <a:ext cx="1632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Saint Laurent</a:t>
            </a:r>
          </a:p>
        </p:txBody>
      </p:sp>
      <p:pic>
        <p:nvPicPr>
          <p:cNvPr id="15364" name="Picture 4" descr="https://assets.vogue.com/photos/64fc6f78e888c16e8df8eeb6/master/w_2560%2Cc_limit/00015-jonathan-cohen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r="6701"/>
          <a:stretch>
            <a:fillRect/>
          </a:stretch>
        </p:blipFill>
        <p:spPr bwMode="auto">
          <a:xfrm>
            <a:off x="955964" y="1184564"/>
            <a:ext cx="2735697" cy="474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assets.vogue.com/photos/647f3556f2f341c7cb3f1188/master/w_2560%2Cc_limit/00015-off-white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033741" cy="470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s://assets.vogue.com/photos/649ae5c6e1122c2ab0dcb73f/master/w_2560%2Cc_limit/00037-saint-laurent-pre-fall-2023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47304" y="1184565"/>
            <a:ext cx="3085268" cy="468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40055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72744" y="5980372"/>
            <a:ext cx="1451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Judy Turner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90693" y="5980568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Sara </a:t>
            </a:r>
            <a:r>
              <a:rPr lang="en-US" dirty="0" err="1"/>
              <a:t>Battaglia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12804" y="5971424"/>
            <a:ext cx="1220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Batsheva</a:t>
            </a:r>
            <a:endParaRPr lang="en-US" dirty="0"/>
          </a:p>
        </p:txBody>
      </p:sp>
      <p:pic>
        <p:nvPicPr>
          <p:cNvPr id="18434" name="Picture 2" descr="https://assets.vogue.com/photos/6501f6758ffe72e632a72125/master/w_2560%2Cc_limit/00001-judy-turner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36744" y="804672"/>
            <a:ext cx="2990134" cy="518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assets.vogue.com/photos/649ac0cf43823e841f8c3639/master/w_2560%2Cc_limit/00007-sara-battaglia-spring-2024-ready-to-wear-credit-alberto-degano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04673"/>
            <a:ext cx="3338008" cy="517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assets.vogue.com/photos/6482f9a1c3f36857568511d1/master/w_2560%2Cc_limit/00010-batsheva-resort-2024-credit-alexei-h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72194" y="815593"/>
            <a:ext cx="3403526" cy="516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59345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44728" y="5980371"/>
            <a:ext cx="1936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Gabriela Hearst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49755" y="590760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Filippa</a:t>
            </a:r>
            <a:r>
              <a:rPr lang="en-US" dirty="0"/>
              <a:t> 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28697" y="5934846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Tiger of Sweden</a:t>
            </a:r>
          </a:p>
        </p:txBody>
      </p:sp>
      <p:pic>
        <p:nvPicPr>
          <p:cNvPr id="19460" name="Picture 4" descr="https://assets.vogue.com/photos/64890a08c943a2672e3e7ee3/master/w_2560%2Cc_limit/00021-gabriela-hearst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78700" y="704088"/>
            <a:ext cx="3044734" cy="527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assets.vogue.com/photos/6491ea22e1122c2ab0dcada7/master/w_2560%2Cc_limit/00025-tiger-of-sweden-spring-2024-ready-to-wear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72194" y="704088"/>
            <a:ext cx="3477006" cy="527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s://assets.vogue.com/photos/648ad21066900939f91936cb/master/w_2560%2Cc_limit/00021-filippa-k-spring-2024-ready-to-wear-credit-brand-timothy-schamburg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07165"/>
            <a:ext cx="3371533" cy="522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397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кожа</a:t>
            </a:r>
            <a:endParaRPr lang="ru-RU" dirty="0"/>
          </a:p>
        </p:txBody>
      </p:sp>
      <p:pic>
        <p:nvPicPr>
          <p:cNvPr id="2052" name="Picture 4" descr="https://assets.vogue.com/photos/63f69666fc34335ac800666e/master/w_2560%2Cc_limit/00036-etro-fall-2023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874713" y="1184275"/>
            <a:ext cx="2878470" cy="498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10018" y="617220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Etro</a:t>
            </a:r>
            <a:endParaRPr lang="en-US" dirty="0"/>
          </a:p>
        </p:txBody>
      </p:sp>
      <p:pic>
        <p:nvPicPr>
          <p:cNvPr id="2054" name="Picture 6" descr="https://assets.vogue.com/photos/63f6961dd5427967d3f6b160/master/w_2560%2Cc_limit/00017-etro-fall-2023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216718" cy="498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545552" y="617220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Etro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531835" y="6165779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Brandon Maxwell</a:t>
            </a:r>
          </a:p>
        </p:txBody>
      </p:sp>
      <p:pic>
        <p:nvPicPr>
          <p:cNvPr id="2056" name="Picture 8" descr="https://assets.vogue.com/photos/650088a4f0c507ec1f04018a/master/w_2560%2Cc_limit/00014-brandon-maxwell-spring-2024-ready-to-wear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7945781" y="1184565"/>
            <a:ext cx="3286791" cy="498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26588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 сумки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846851" y="6003382"/>
            <a:ext cx="821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Ferrari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426512" y="5984057"/>
            <a:ext cx="684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Fendi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Rokh</a:t>
            </a:r>
            <a:endParaRPr lang="ru-RU" dirty="0"/>
          </a:p>
        </p:txBody>
      </p:sp>
      <p:pic>
        <p:nvPicPr>
          <p:cNvPr id="11266" name="Picture 2" descr="Image may contain Clothing Apparel Human Person Accessories Accessory Bag Handbag and Purse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4"/>
            <a:ext cx="2779695" cy="481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assets.vogue.com/photos/632b3ef38a25bc22948acf93/master/w_2560%2Cc_limit/00006-fendi-spring-2023-ready-to-wear-detail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119514" cy="483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Image may contain Clothing Apparel Human and Person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" r="1017"/>
          <a:stretch>
            <a:fillRect/>
          </a:stretch>
        </p:blipFill>
        <p:spPr bwMode="auto">
          <a:xfrm>
            <a:off x="8074025" y="1184275"/>
            <a:ext cx="3159125" cy="483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40380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29482" y="5958948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Bottega</a:t>
            </a:r>
            <a:r>
              <a:rPr lang="en-US" dirty="0"/>
              <a:t> </a:t>
            </a:r>
            <a:r>
              <a:rPr lang="en-US" dirty="0" err="1"/>
              <a:t>Veneta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886511" y="5958948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Bottega</a:t>
            </a:r>
            <a:r>
              <a:rPr lang="en-US" dirty="0"/>
              <a:t> </a:t>
            </a:r>
            <a:r>
              <a:rPr lang="en-US" dirty="0" err="1"/>
              <a:t>Veneta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900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Versace</a:t>
            </a:r>
            <a:endParaRPr lang="ru-RU" dirty="0"/>
          </a:p>
        </p:txBody>
      </p:sp>
      <p:pic>
        <p:nvPicPr>
          <p:cNvPr id="39938" name="Picture 2" descr="Bottega Veneta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69597" cy="479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Bottega Veneta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079183" cy="477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2" name="Picture 6" descr="Versace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4634" y="1184565"/>
            <a:ext cx="3147938" cy="477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477042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46515" y="5937720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Ermanno</a:t>
            </a:r>
            <a:r>
              <a:rPr lang="en-US" dirty="0"/>
              <a:t> </a:t>
            </a:r>
            <a:r>
              <a:rPr lang="en-US" dirty="0" err="1"/>
              <a:t>Scervino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52855" y="5958949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Coach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Alaïa</a:t>
            </a:r>
            <a:endParaRPr lang="en-US" dirty="0"/>
          </a:p>
        </p:txBody>
      </p:sp>
      <p:pic>
        <p:nvPicPr>
          <p:cNvPr id="17410" name="Picture 2" descr="https://assets.vogue.com/photos/649c41c5346bc63165211a37/master/w_2560%2Cc_limit/00015-ermanno-scervino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60938" y="813817"/>
            <a:ext cx="2969193" cy="514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assets.vogue.com/photos/64a2b2eb4ee2b5a1d4b7b1ee/master/w_2560%2Cc_limit/00028-alaia-spring-2024-ready-to-wear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0301" y="813817"/>
            <a:ext cx="3376589" cy="512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s://assets.vogue.com/photos/64fae8ba2eca083ca08290bc/master/w_2560%2Cc_limit/00005-coach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13817"/>
            <a:ext cx="3308890" cy="513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28323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66237" y="593772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Plan C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15837" y="593772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Plan 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37351" y="5925636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Rokh</a:t>
            </a:r>
            <a:endParaRPr lang="en-US" dirty="0"/>
          </a:p>
        </p:txBody>
      </p:sp>
      <p:pic>
        <p:nvPicPr>
          <p:cNvPr id="20482" name="Picture 2" descr="https://assets.vogue.com/photos/6489be9e27067feaf3002558/master/w_2560%2Cc_limit/00001-plan-c-spring-2024-ready-to-wear-credit-yelena-yemchuk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13817"/>
            <a:ext cx="3318293" cy="514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https://assets.vogue.com/photos/6489bea6346bc63165211020/master/w_2560%2Cc_limit/00008-plan-c-spring-2024-ready-to-wear-credit-yelena-yemchuk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42021" y="813818"/>
            <a:ext cx="2956801" cy="512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Image may contain Clothing Apparel Human Person Skirt Coat Sunglasses Accessories Accessory Footwear and Shoe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813817"/>
            <a:ext cx="3376589" cy="512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399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44669" y="6165779"/>
            <a:ext cx="2097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Jonathan Cohen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53488" y="6238931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Coach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88451" y="6144642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Garment</a:t>
            </a:r>
          </a:p>
        </p:txBody>
      </p:sp>
      <p:pic>
        <p:nvPicPr>
          <p:cNvPr id="5122" name="Picture 2" descr="https://assets.vogue.com/photos/64fc6f75448abe57709cb980/master/w_2560%2Cc_limit/00011-jonathan-cohen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7" r="6727"/>
          <a:stretch>
            <a:fillRect/>
          </a:stretch>
        </p:blipFill>
        <p:spPr bwMode="auto">
          <a:xfrm>
            <a:off x="955964" y="1184565"/>
            <a:ext cx="2874461" cy="49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ssets.vogue.com/photos/64fae8c7df870be4baf18e4c/master/w_2560%2Cc_limit/00011-coach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212576" cy="49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ssets.vogue.com/photos/64d383db321e5a10a0c8d0f2/master/w_2560%2Cc_limit/00021-the-garment-spring-2024-ready-to-wear-copenhagen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7950013" y="1184565"/>
            <a:ext cx="3282559" cy="49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979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05420" y="6144642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Tod’s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46935" y="6144642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Tod’s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7690" y="6144641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Chloé</a:t>
            </a:r>
            <a:endParaRPr lang="en-US" dirty="0"/>
          </a:p>
        </p:txBody>
      </p:sp>
      <p:pic>
        <p:nvPicPr>
          <p:cNvPr id="6146" name="Picture 2" descr="https://assets.vogue.com/photos/64870109c2a3004981ece558/master/w_2560%2Cc_limit/00010-tods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4"/>
            <a:ext cx="2862264" cy="496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ssets.vogue.com/photos/6487010b7ccc5800cdc3436b/master/w_2560%2Cc_limit/00011-tods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198944" cy="496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ssets.vogue.com/photos/6479fb146d2b1f02bbf79104/master/w_2560%2Cc_limit/00018-chloe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7963942" y="1184565"/>
            <a:ext cx="3268630" cy="496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427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1934" y="6144641"/>
            <a:ext cx="2350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Alexandre </a:t>
            </a:r>
            <a:r>
              <a:rPr lang="en-US" dirty="0" err="1"/>
              <a:t>Vauthier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25727" y="6144514"/>
            <a:ext cx="1717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Isabel </a:t>
            </a:r>
            <a:r>
              <a:rPr lang="en-US" dirty="0" err="1"/>
              <a:t>Marant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11658" y="6135116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Sept</a:t>
            </a:r>
          </a:p>
        </p:txBody>
      </p:sp>
      <p:pic>
        <p:nvPicPr>
          <p:cNvPr id="8194" name="Picture 2" descr="https://assets.vogue.com/photos/64a452d0c65c9f68561f5ff2/master/w_2560%2Cc_limit/00022-alexandre-vauthier-fall-2023-couture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862264" cy="496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assets.vogue.com/photos/649b2ce2a65df0c846c4b124/master/w_2560%2Cc_limit/00021-isabel-marant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198944" cy="496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assets.vogue.com/photos/649d7490c1aeb0fdef207757/master/w_2560%2Cc_limit/00003-cinq-a-sept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" r="579"/>
          <a:stretch>
            <a:fillRect/>
          </a:stretch>
        </p:blipFill>
        <p:spPr bwMode="auto">
          <a:xfrm>
            <a:off x="7964026" y="1184565"/>
            <a:ext cx="3268546" cy="495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744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Питон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54762" y="623893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Rokh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53575" y="6202109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Theophilio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480303" y="6158866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Ermanno</a:t>
            </a:r>
            <a:r>
              <a:rPr lang="en-US" dirty="0"/>
              <a:t> </a:t>
            </a:r>
            <a:r>
              <a:rPr lang="en-US" dirty="0" err="1"/>
              <a:t>Scervino</a:t>
            </a:r>
            <a:endParaRPr lang="en-US" dirty="0"/>
          </a:p>
        </p:txBody>
      </p:sp>
      <p:pic>
        <p:nvPicPr>
          <p:cNvPr id="3078" name="Picture 6" descr="https://assets.vogue.com/photos/64062e6d3a8d9af29b615484/master/w_2560%2Cc_limit/00023-rokh-fall-2023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91667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ssets.vogue.com/photos/6500a77608e0d36eba13002d/master/w_2560%2Cc_limit/00002-theophilio-spring-2024-ready-to-wear-credit-cesar-buitrago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5975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assets.vogue.com/photos/649c41b1e2581e9fdd4ca4b3/master/w_2560%2Cc_limit/00001-ermanno-scervino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7926072" y="1184565"/>
            <a:ext cx="3306500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704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54762" y="6238931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St. John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53575" y="6202109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Balmain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57543" y="6158867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Balmain</a:t>
            </a:r>
          </a:p>
        </p:txBody>
      </p:sp>
      <p:pic>
        <p:nvPicPr>
          <p:cNvPr id="12290" name="Picture 2" descr="https://assets.vogue.com/photos/645a580f41afd244a524be74/master/w_2560%2Cc_limit/00018-st-john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504572" y="640080"/>
            <a:ext cx="3184673" cy="551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assets.vogue.com/photos/6482126af496fd5039bb21f1/master/w_2560%2Cc_limit/00030-balmain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090927" y="640080"/>
            <a:ext cx="3587166" cy="556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assets.vogue.com/photos/64821275c2a3004981ece50b/master/w_2560%2Cc_limit/00034-balmain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" r="575"/>
          <a:stretch>
            <a:fillRect/>
          </a:stretch>
        </p:blipFill>
        <p:spPr bwMode="auto">
          <a:xfrm>
            <a:off x="7926070" y="640080"/>
            <a:ext cx="3665309" cy="556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435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14380" y="6202109"/>
            <a:ext cx="1239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Sportmax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546183" y="6202109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System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642821" y="6158867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System</a:t>
            </a:r>
          </a:p>
        </p:txBody>
      </p:sp>
      <p:pic>
        <p:nvPicPr>
          <p:cNvPr id="13316" name="Picture 4" descr="https://assets.vogue.com/photos/6491d6ace683cf0ef4e4d727/master/w_2560%2Cc_limit/00012-sportmax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41764" y="640080"/>
            <a:ext cx="3184674" cy="551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assets.vogue.com/photos/64959d8bc943a2672e3e85ba/master/w_2560%2Cc_limit/00011-system-spring-2024-menswear--credit-brand-spon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" r="1657"/>
          <a:stretch>
            <a:fillRect/>
          </a:stretch>
        </p:blipFill>
        <p:spPr bwMode="auto">
          <a:xfrm>
            <a:off x="4217987" y="640080"/>
            <a:ext cx="3559278" cy="551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assets.vogue.com/photos/64959d76a65df0c846c4aad1/master/w_2560%2Cc_limit/00001-system-spring-2024-menswear--credit-brand-spon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r="587"/>
          <a:stretch>
            <a:fillRect/>
          </a:stretch>
        </p:blipFill>
        <p:spPr bwMode="auto">
          <a:xfrm>
            <a:off x="8301469" y="640080"/>
            <a:ext cx="3636813" cy="551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8156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клетка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77314" y="617219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Etro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62967" y="6147244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Rosetta Getty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67516" y="6135377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Christian Dior</a:t>
            </a:r>
          </a:p>
        </p:txBody>
      </p:sp>
      <p:pic>
        <p:nvPicPr>
          <p:cNvPr id="3076" name="Picture 4" descr="https://assets.vogue.com/photos/63f6965a513c830c38460dfc/master/w_2560%2Cc_limit/00033-etro-fall-2023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4"/>
            <a:ext cx="2878167" cy="498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assets.vogue.com/photos/6500e18267a308563856ecd7/master/w_2560%2Cc_limit/00003-rosetta-getty-spring-2024-ready-to-wear-credit-richard-kern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16717" cy="49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ssets.vogue.com/photos/6469bc9e62b13e5b1bb7aaa6/master/w_2560%2Cc_limit/00036-christian-dior-resort-2024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20697" y="1184565"/>
            <a:ext cx="3286790" cy="498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7722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13422" y="6147244"/>
            <a:ext cx="16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Adam </a:t>
            </a:r>
            <a:r>
              <a:rPr lang="en-US" dirty="0" err="1"/>
              <a:t>Lippes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87885" y="6159712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Sergio Hudson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90033" y="6135377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Tove</a:t>
            </a:r>
            <a:endParaRPr lang="en-US" dirty="0"/>
          </a:p>
        </p:txBody>
      </p:sp>
      <p:pic>
        <p:nvPicPr>
          <p:cNvPr id="14338" name="Picture 2" descr="https://assets.vogue.com/photos/64ff4b37448abe57709cbd41/master/w_2560%2Cc_limit/00011-adam-lippes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68147" y="685800"/>
            <a:ext cx="3151583" cy="546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assets.vogue.com/photos/64ff6f25b83c5e62ca5e46f7/master/w_2560%2Cc_limit/00001-sergio%2520hudson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685800"/>
            <a:ext cx="3514642" cy="544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assets.vogue.com/photos/64994e1f353472860bc0b704/master/w_2560%2Cc_limit/00001-tove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7962228" y="685801"/>
            <a:ext cx="3599024" cy="546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236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3586" y="670486"/>
            <a:ext cx="1047881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0000"/>
                </a:solidFill>
                <a:latin typeface="-apple-system"/>
              </a:rPr>
              <a:t>        </a:t>
            </a:r>
            <a:r>
              <a:rPr lang="ru-RU" sz="2800" b="1" dirty="0" smtClean="0">
                <a:solidFill>
                  <a:srgbClr val="000000"/>
                </a:solidFill>
              </a:rPr>
              <a:t>Тренд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– новинка сезона, только представленная на подиумах. Это </a:t>
            </a:r>
            <a:r>
              <a:rPr lang="en-US" sz="2800" dirty="0" smtClean="0">
                <a:solidFill>
                  <a:srgbClr val="000000"/>
                </a:solidFill>
              </a:rPr>
              <a:t>"</a:t>
            </a:r>
            <a:r>
              <a:rPr lang="ru-RU" sz="2800" dirty="0" smtClean="0">
                <a:solidFill>
                  <a:srgbClr val="000000"/>
                </a:solidFill>
              </a:rPr>
              <a:t>писк моды</a:t>
            </a:r>
            <a:r>
              <a:rPr lang="en-US" sz="2800" dirty="0" smtClean="0">
                <a:solidFill>
                  <a:srgbClr val="000000"/>
                </a:solidFill>
              </a:rPr>
              <a:t>"</a:t>
            </a:r>
            <a:r>
              <a:rPr lang="ru-RU" sz="2800" dirty="0" smtClean="0">
                <a:solidFill>
                  <a:srgbClr val="000000"/>
                </a:solidFill>
              </a:rPr>
              <a:t>, </a:t>
            </a:r>
            <a:r>
              <a:rPr lang="ru-RU" sz="2800" dirty="0">
                <a:solidFill>
                  <a:srgbClr val="000000"/>
                </a:solidFill>
              </a:rPr>
              <a:t>который должен стать популярным. Если тренд проходит проверку на удобство, </a:t>
            </a:r>
            <a:r>
              <a:rPr lang="ru-RU" sz="2800" dirty="0" smtClean="0">
                <a:solidFill>
                  <a:srgbClr val="000000"/>
                </a:solidFill>
              </a:rPr>
              <a:t>становится </a:t>
            </a:r>
            <a:r>
              <a:rPr lang="ru-RU" sz="2800" dirty="0">
                <a:solidFill>
                  <a:srgbClr val="000000"/>
                </a:solidFill>
              </a:rPr>
              <a:t>востребованным и актуальным в течение нескольких </a:t>
            </a:r>
            <a:r>
              <a:rPr lang="ru-RU" sz="2800" dirty="0" smtClean="0">
                <a:solidFill>
                  <a:srgbClr val="000000"/>
                </a:solidFill>
              </a:rPr>
              <a:t>сезонов, то он перерастает </a:t>
            </a:r>
            <a:r>
              <a:rPr lang="ru-RU" sz="2800" dirty="0">
                <a:solidFill>
                  <a:srgbClr val="000000"/>
                </a:solidFill>
              </a:rPr>
              <a:t>в тенденцию</a:t>
            </a:r>
            <a:r>
              <a:rPr lang="ru-RU" sz="2800" dirty="0" smtClean="0">
                <a:solidFill>
                  <a:srgbClr val="000000"/>
                </a:solidFill>
              </a:rPr>
              <a:t>.</a:t>
            </a:r>
          </a:p>
          <a:p>
            <a:pPr algn="just"/>
            <a:r>
              <a:rPr lang="en-US" sz="2800" dirty="0" smtClean="0"/>
              <a:t>        </a:t>
            </a:r>
            <a:r>
              <a:rPr lang="ru-RU" sz="2800" b="1" dirty="0" smtClean="0"/>
              <a:t>Тенденция</a:t>
            </a:r>
            <a:r>
              <a:rPr lang="ru-RU" sz="2800" dirty="0" smtClean="0"/>
              <a:t> </a:t>
            </a:r>
            <a:r>
              <a:rPr lang="ru-RU" sz="2800" dirty="0"/>
              <a:t>– общее направление сезона, которое прослеживается в коллекциях разных дизайнеров на протяжении нескольких сезонов. Не каждый тренд может стать тенденцией, но каждая тенденция изначально была трендом. Если она держится на пике популярности более 4 сезонов, то речь идет уже о </a:t>
            </a:r>
            <a:r>
              <a:rPr lang="ru-RU" sz="2800" b="1" dirty="0"/>
              <a:t>классике</a:t>
            </a:r>
            <a:r>
              <a:rPr lang="ru-RU" sz="2800" dirty="0"/>
              <a:t>, которая никогда не выйдет из моды.</a:t>
            </a:r>
          </a:p>
        </p:txBody>
      </p:sp>
    </p:spTree>
    <p:extLst>
      <p:ext uri="{BB962C8B-B14F-4D97-AF65-F5344CB8AC3E}">
        <p14:creationId xmlns:p14="http://schemas.microsoft.com/office/powerpoint/2010/main" val="1996388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13422" y="6147244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Lafayette 148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87885" y="6159712"/>
            <a:ext cx="202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Carolina Herrera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69899" y="6132033"/>
            <a:ext cx="2739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Baum und </a:t>
            </a:r>
            <a:r>
              <a:rPr lang="en-US" dirty="0" err="1"/>
              <a:t>Pferdgarten</a:t>
            </a:r>
            <a:endParaRPr lang="en-US" dirty="0"/>
          </a:p>
        </p:txBody>
      </p:sp>
      <p:pic>
        <p:nvPicPr>
          <p:cNvPr id="56322" name="Picture 2" descr="https://assets.vogue.com/photos/647e082fc3f36857568510b2/master/w_2560%2Cc_limit/00001-lafayette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68403" y="859536"/>
            <a:ext cx="3044479" cy="5275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https://assets.vogue.com/photos/6500e8dec89b0e68c4cd583d/master/w_2560%2Cc_limit/00042-carolina-herrera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59536"/>
            <a:ext cx="3402593" cy="5275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6" name="Picture 6" descr="https://assets.vogue.com/photos/64d3e993117ea73b4611e6b9/master/w_2560%2Cc_limit/00002-baum-und-pferdgarten-spring-2024-ready-to-wear-copenhagen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859536"/>
            <a:ext cx="3476715" cy="5275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098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3D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7706" y="6238931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Brandon Maxwell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53488" y="6238931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Rokh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058591" y="6238931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Lela Rose</a:t>
            </a:r>
          </a:p>
        </p:txBody>
      </p:sp>
      <p:pic>
        <p:nvPicPr>
          <p:cNvPr id="4098" name="Picture 2" descr="https://assets.vogue.com/photos/650088a560cc692e78e74433/master/w_2560%2Cc_limit/00015-brandon-maxwell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91667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ssets.vogue.com/photos/64062e6144574b6362faa265/master/w_2560%2Cc_limit/00013-rokh-fall-2023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5975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ssets.vogue.com/photos/650085a483f39a81482c9ffd/master/w_2560%2Cc_limit/00025-lela-rose-spring-2024-ready-to-wear-credit-hao-zeng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7901806" y="1184565"/>
            <a:ext cx="3330766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290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71142" y="6238931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Mithridate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53488" y="6238931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Mithridate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686233" y="6238931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Etro</a:t>
            </a:r>
            <a:endParaRPr lang="en-US" dirty="0"/>
          </a:p>
        </p:txBody>
      </p:sp>
      <p:pic>
        <p:nvPicPr>
          <p:cNvPr id="15362" name="Picture 2" descr="https://assets.vogue.com/photos/65044ffba0e023b96374ad7c/master/w_2560%2Cc_limit/00040-mithridate-spring-2024-ready-to-wear-credit-brand-spon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26190" y="786384"/>
            <a:ext cx="3146450" cy="545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assets.vogue.com/photos/6504501807ec96e637ba949f/master/w_2560%2Cc_limit/00060-mithridate-spring-2024-ready-to-wear-credit-brand-spon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86384"/>
            <a:ext cx="3516557" cy="545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assets.vogue.com/photos/63f695f5db76bdd0cf0a1f2f/master/w_2560%2Cc_limit/00005-etro-fall-2023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79891" y="786384"/>
            <a:ext cx="3593162" cy="545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829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Одно плечо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96074" y="6238931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Chloé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52824" y="6213976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Brandon Maxwell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76392" y="6161589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Ermanno</a:t>
            </a:r>
            <a:r>
              <a:rPr lang="en-US" dirty="0"/>
              <a:t> </a:t>
            </a:r>
            <a:r>
              <a:rPr lang="en-US" dirty="0" err="1"/>
              <a:t>Scervino</a:t>
            </a:r>
            <a:endParaRPr lang="en-US" dirty="0"/>
          </a:p>
        </p:txBody>
      </p:sp>
      <p:pic>
        <p:nvPicPr>
          <p:cNvPr id="7170" name="Picture 2" descr="https://assets.vogue.com/photos/6479fb14956dd488a4432234/master/w_2560%2Cc_limit/00019-chloe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91667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ssets.vogue.com/photos/6500889f60cc692e78e7442f/master/w_2560%2Cc_limit/00010-brandon-maxwell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5975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assets.vogue.com/photos/649c41e871c79dd56bfc55d8/master/w_2560%2Cc_limit/00036-ermanno-scervino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7918251" y="1184565"/>
            <a:ext cx="3314321" cy="502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3571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96074" y="6238931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Nardos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52824" y="6213976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Brandon Maxwell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58652" y="6238931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Alexis </a:t>
            </a:r>
            <a:r>
              <a:rPr lang="en-US" dirty="0" err="1"/>
              <a:t>Mabille</a:t>
            </a:r>
            <a:endParaRPr lang="en-US" dirty="0"/>
          </a:p>
        </p:txBody>
      </p:sp>
      <p:pic>
        <p:nvPicPr>
          <p:cNvPr id="16386" name="Picture 2" descr="https://assets.vogue.com/photos/650088ac409436b7cb5cb96f/master/w_2560%2Cc_limit/00021-brandon-maxwell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915405"/>
            <a:ext cx="3417252" cy="529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assets.vogue.com/photos/64fc7f388234d336db9b6079/master/w_2560%2Cc_limit/00003-nardos-spring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800643" y="915405"/>
            <a:ext cx="3057596" cy="529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s://assets.vogue.com/photos/64a426cfc8b9c3cbcdc83114/master/w_2560%2Cc_limit/00044-alexis-mabille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24097" y="915405"/>
            <a:ext cx="3491694" cy="529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650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Бомбер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7706" y="6238931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Ermanno</a:t>
            </a:r>
            <a:r>
              <a:rPr lang="en-US" dirty="0"/>
              <a:t> </a:t>
            </a:r>
            <a:r>
              <a:rPr lang="en-US" dirty="0" err="1"/>
              <a:t>Scervino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53488" y="6238931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St. John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15268" y="6238931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JW Anderson</a:t>
            </a:r>
          </a:p>
        </p:txBody>
      </p:sp>
      <p:pic>
        <p:nvPicPr>
          <p:cNvPr id="10242" name="Picture 2" descr="https://assets.vogue.com/photos/649c41b1ed9500b6de5d5b4c/master/w_2560%2Cc_limit/00003-ermanno-scervino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91667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assets.vogue.com/photos/645a5802135790a539abee21/master/w_2560%2Cc_limit/00008-st-john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419155" y="1184565"/>
            <a:ext cx="325975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assets.vogue.com/photos/65059ef7870172a2ce2a22a8/master/w_2560%2Cc_limit/00026-jw-anderson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1184565"/>
            <a:ext cx="3330766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5072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7706" y="6238931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Ralph Lauren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51736" y="6238931"/>
            <a:ext cx="1617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Yigal</a:t>
            </a:r>
            <a:r>
              <a:rPr lang="en-US" dirty="0"/>
              <a:t> </a:t>
            </a:r>
            <a:r>
              <a:rPr lang="en-US" dirty="0" err="1"/>
              <a:t>Azrouël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031912" y="6213753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Yigal</a:t>
            </a:r>
            <a:r>
              <a:rPr lang="en-US" dirty="0"/>
              <a:t> </a:t>
            </a:r>
            <a:r>
              <a:rPr lang="en-US" dirty="0" err="1"/>
              <a:t>Azrouël</a:t>
            </a:r>
            <a:endParaRPr lang="en-US" dirty="0"/>
          </a:p>
        </p:txBody>
      </p:sp>
      <p:pic>
        <p:nvPicPr>
          <p:cNvPr id="18434" name="Picture 2" descr="https://assets.vogue.com/photos/649d46bf8ce475c1df7e064c/master/w_2560%2Cc_limit/00004-ralph-lauren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42020" y="813816"/>
            <a:ext cx="3130620" cy="542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assets.vogue.com/photos/650323eff0f85648dfbfdb7f/master/w_2560%2Cc_limit/00025-yigal-azrouel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13817"/>
            <a:ext cx="3482626" cy="539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assets.vogue.com/photos/650323e48bd823937f2224ca/master/w_2560%2Cc_limit/00016-yigal-azrouel-spring-2024-ready-to-wear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45962" y="796837"/>
            <a:ext cx="3569682" cy="541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9645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66831" y="6213753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Ashlyn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7428" y="6213753"/>
            <a:ext cx="2472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Jason Wu Collection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31912" y="6213753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Ralph Lauren</a:t>
            </a:r>
          </a:p>
        </p:txBody>
      </p:sp>
      <p:pic>
        <p:nvPicPr>
          <p:cNvPr id="19458" name="Picture 2" descr="https://assets.vogue.com/photos/6501f1a560cc692e78e747ea/master/w_2560%2Cc_limit/00020-ashlyn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67512" y="684700"/>
            <a:ext cx="3190597" cy="552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assets.vogue.com/photos/64fe289fb88c2ab4b38a4a14/master/w_2560%2Cc_limit/00017-jason-wu-collection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684700"/>
            <a:ext cx="3565899" cy="552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assets.vogue.com/photos/64fc07b1f8a840e128908840/master/w_2560%2Cc_limit/00036-ralph-lauren-spring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684700"/>
            <a:ext cx="3643579" cy="552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0462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деним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7706" y="6238931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Ermanno</a:t>
            </a:r>
            <a:r>
              <a:rPr lang="en-US" dirty="0"/>
              <a:t> </a:t>
            </a:r>
            <a:r>
              <a:rPr lang="en-US" dirty="0" err="1"/>
              <a:t>Scervino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53488" y="6238931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Rag &amp; Bone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15268" y="6238931"/>
            <a:ext cx="1617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Yigal</a:t>
            </a:r>
            <a:r>
              <a:rPr lang="en-US" dirty="0"/>
              <a:t> </a:t>
            </a:r>
            <a:r>
              <a:rPr lang="en-US" dirty="0" err="1"/>
              <a:t>Azrouël</a:t>
            </a:r>
            <a:endParaRPr lang="en-US" dirty="0"/>
          </a:p>
        </p:txBody>
      </p:sp>
      <p:pic>
        <p:nvPicPr>
          <p:cNvPr id="11266" name="Picture 2" descr="https://assets.vogue.com/photos/649c41b8e683cf0ef4e4dd69/master/w_2560%2Cc_limit/00006-ermanno-scervino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91667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ssets.vogue.com/photos/650481ca68e581ba6b148cf8/master/w_2560%2Cc_limit/00011-rag-and-bone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5975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assets.vogue.com/photos/650323ee19524109908fb612/master/w_2560%2Cc_limit/00024-yigal-azrouel-spring-2024-ready-to-wear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1184565"/>
            <a:ext cx="3330766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8384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22540" y="6238931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Ahluwalia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53488" y="6238931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Bite Studios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0364" y="6205078"/>
            <a:ext cx="1750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LaQuan</a:t>
            </a:r>
            <a:r>
              <a:rPr lang="en-US" dirty="0"/>
              <a:t> Smith</a:t>
            </a:r>
          </a:p>
        </p:txBody>
      </p:sp>
      <p:pic>
        <p:nvPicPr>
          <p:cNvPr id="20482" name="Picture 2" descr="https://assets.vogue.com/photos/6504a2c0dbc11e420c9ba612/master/w_2560%2Cc_limit/IS1_0216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800062" y="914400"/>
            <a:ext cx="3072577" cy="532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assets.vogue.com/photos/65031823ad8fd3c0b561ea3f/master/w_2560%2Cc_limit/00021-bite-studios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914400"/>
            <a:ext cx="3433995" cy="532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s://assets.vogue.com/photos/65004d0cf0c507ec1f0400e9/master/w_2560%2Cc_limit/00014-laquan-smith-collection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23435" y="914400"/>
            <a:ext cx="3508801" cy="532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731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6235" y="297028"/>
            <a:ext cx="1092024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         </a:t>
            </a:r>
            <a:r>
              <a:rPr lang="ru-RU" sz="2800" dirty="0" smtClean="0">
                <a:solidFill>
                  <a:srgbClr val="000000"/>
                </a:solidFill>
              </a:rPr>
              <a:t>Разработка </a:t>
            </a:r>
            <a:r>
              <a:rPr lang="ru-RU" sz="2800" dirty="0">
                <a:solidFill>
                  <a:srgbClr val="000000"/>
                </a:solidFill>
              </a:rPr>
              <a:t>любой коллекции начинается с выявления и анализа основных тенденций. </a:t>
            </a:r>
            <a:r>
              <a:rPr lang="ru-RU" sz="2800" dirty="0" smtClean="0">
                <a:solidFill>
                  <a:srgbClr val="000000"/>
                </a:solidFill>
              </a:rPr>
              <a:t>Этим занимаются </a:t>
            </a:r>
            <a:r>
              <a:rPr lang="ru-RU" sz="2800" dirty="0">
                <a:solidFill>
                  <a:srgbClr val="000000"/>
                </a:solidFill>
              </a:rPr>
              <a:t>трендовые </a:t>
            </a:r>
            <a:r>
              <a:rPr lang="ru-RU" sz="2800" dirty="0" smtClean="0">
                <a:solidFill>
                  <a:srgbClr val="000000"/>
                </a:solidFill>
              </a:rPr>
              <a:t>агентства, чьи </a:t>
            </a:r>
            <a:r>
              <a:rPr lang="ru-RU" sz="2800" dirty="0"/>
              <a:t>с</a:t>
            </a:r>
            <a:r>
              <a:rPr lang="ru-RU" sz="2800" dirty="0" smtClean="0"/>
              <a:t>отрудники ездят </a:t>
            </a:r>
            <a:r>
              <a:rPr lang="ru-RU" sz="2800" dirty="0"/>
              <a:t>по миру и изучают культурные и технологические новинки, общаются с представителями различных субкультур, исследуют социальные веяния, геополитические события. На основании анализа всего этого </a:t>
            </a:r>
            <a:r>
              <a:rPr lang="ru-RU" sz="2800" dirty="0" smtClean="0"/>
              <a:t>в </a:t>
            </a:r>
            <a:r>
              <a:rPr lang="ru-RU" sz="2800" dirty="0"/>
              <a:t>общих чертах </a:t>
            </a:r>
            <a:r>
              <a:rPr lang="ru-RU" sz="2800" dirty="0" smtClean="0"/>
              <a:t>прогнозируются </a:t>
            </a:r>
            <a:r>
              <a:rPr lang="ru-RU" sz="2800" dirty="0"/>
              <a:t>тренды и тенденции.</a:t>
            </a:r>
          </a:p>
          <a:p>
            <a:pPr algn="just"/>
            <a:r>
              <a:rPr lang="ru-RU" sz="2800" dirty="0" smtClean="0"/>
              <a:t>            Из этих прогнозов выделяются </a:t>
            </a:r>
            <a:r>
              <a:rPr lang="ru-RU" sz="2800" dirty="0"/>
              <a:t>наиболее яркие общие тренды, на основе которых создаются </a:t>
            </a:r>
            <a:r>
              <a:rPr lang="ru-RU" sz="2800" b="1" dirty="0" err="1" smtClean="0"/>
              <a:t>трендбуки</a:t>
            </a:r>
            <a:r>
              <a:rPr lang="ru-RU" sz="2800" dirty="0" smtClean="0"/>
              <a:t> </a:t>
            </a:r>
            <a:r>
              <a:rPr lang="ru-RU" sz="2800" dirty="0"/>
              <a:t>с подробным описанием силуэтов, актуальных цветов, тканей, рисунков, отделки и фурнитуры. Именно с опорой на </a:t>
            </a:r>
            <a:r>
              <a:rPr lang="ru-RU" sz="2800" dirty="0" err="1" smtClean="0"/>
              <a:t>трендбуки</a:t>
            </a:r>
            <a:r>
              <a:rPr lang="ru-RU" sz="2800" dirty="0" smtClean="0"/>
              <a:t> </a:t>
            </a:r>
            <a:r>
              <a:rPr lang="ru-RU" sz="2800" dirty="0"/>
              <a:t>каждый модный дом создает свою уникальную коллекцию, отличающуюся своим характером и деталями, которую потом представляет на показе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137732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92772" y="6216945"/>
            <a:ext cx="2472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Jason Wu Collection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53488" y="6238931"/>
            <a:ext cx="1667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Private Policy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0364" y="6205078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Sept</a:t>
            </a:r>
          </a:p>
        </p:txBody>
      </p:sp>
      <p:pic>
        <p:nvPicPr>
          <p:cNvPr id="21506" name="Picture 2" descr="https://assets.vogue.com/photos/64fe28c07fd5b30e516b8c8a/master/w_2560%2Cc_limit/00040-jason-wu-collection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805340" y="923544"/>
            <a:ext cx="3047763" cy="528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s://assets.vogue.com/photos/64fbcebad41b74f80cc63efa/master/w_2560%2Cc_limit/_PLA0467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923544"/>
            <a:ext cx="3406263" cy="528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https://assets.vogue.com/photos/64fba08bdf0e00f4be1551cc/master/w_2560%2Cc_limit/00011-cinq-a-sept-spring-2024-ready-to-wear-credit-brand-spon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29460" y="923544"/>
            <a:ext cx="3480466" cy="528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079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41339" y="6205078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Ralph Lauren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53488" y="6238931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Kenzo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40364" y="6205078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Kenzo</a:t>
            </a:r>
            <a:endParaRPr lang="en-US" dirty="0"/>
          </a:p>
        </p:txBody>
      </p:sp>
      <p:pic>
        <p:nvPicPr>
          <p:cNvPr id="22530" name="Picture 2" descr="https://assets.vogue.com/photos/64fc0793967bbfebbf8a3234/master/w_2560%2Cc_limit/00005-ralph-lauren-spring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85800" y="716392"/>
            <a:ext cx="3167303" cy="548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s://assets.vogue.com/photos/649740df346bc631652116e0/master/w_2560%2Cc_limit/00001-kenzo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16393"/>
            <a:ext cx="3539865" cy="548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s://assets.vogue.com/photos/649740df1723709f8530aa98/master/w_2560%2Cc_limit/00003-kenzo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286131" y="716393"/>
            <a:ext cx="3616977" cy="548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8194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55390" y="6205077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Ganni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97937" y="6205077"/>
            <a:ext cx="2111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Stella McCartney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0364" y="6205078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Sara </a:t>
            </a:r>
            <a:r>
              <a:rPr lang="en-US" dirty="0" err="1"/>
              <a:t>Battaglia</a:t>
            </a:r>
            <a:endParaRPr lang="en-US" dirty="0"/>
          </a:p>
        </p:txBody>
      </p:sp>
      <p:pic>
        <p:nvPicPr>
          <p:cNvPr id="23554" name="Picture 2" descr="https://assets.vogue.com/photos/64d532b98ce475c1df7e21cf/master/w_2560%2Cc_limit/00027-ganni-spring-2024-ready-to-wear-copenhagen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57850" y="841248"/>
            <a:ext cx="3095253" cy="536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s://assets.vogue.com/photos/64806367a22b7272aab2114e/master/w_2560%2Cc_limit/00018-stella-mccartney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41248"/>
            <a:ext cx="3459339" cy="536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s://assets.vogue.com/photos/649ac0ccf496fd5039bb2aad/master/w_2560%2Cc_limit/00005-sara-battaglia-spring-2024-ready-to-wear-credit-alberto-degano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841248"/>
            <a:ext cx="3534698" cy="536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5028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Длина мини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7706" y="6238931"/>
            <a:ext cx="16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Adam </a:t>
            </a:r>
            <a:r>
              <a:rPr lang="en-US" dirty="0" err="1"/>
              <a:t>Lippes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24244" y="6202109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Ermanno</a:t>
            </a:r>
            <a:r>
              <a:rPr lang="en-US" dirty="0"/>
              <a:t> </a:t>
            </a:r>
            <a:r>
              <a:rPr lang="en-US" dirty="0" err="1"/>
              <a:t>Scervino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Eudon</a:t>
            </a:r>
            <a:r>
              <a:rPr lang="en-US" dirty="0"/>
              <a:t> Choi</a:t>
            </a:r>
          </a:p>
        </p:txBody>
      </p:sp>
      <p:pic>
        <p:nvPicPr>
          <p:cNvPr id="24578" name="Picture 2" descr="https://assets.vogue.com/photos/64ff4b257dc45e5de956bbb3/master/w_2560%2Cc_limit/00009-adam-lippes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91667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s://assets.vogue.com/photos/649c41bb14db8ae19393d951/master/w_2560%2Cc_limit/00009-ermanno-scervino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59755" cy="505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s://assets.vogue.com/photos/648b3beb353472860bc0b2b5/master/w_2560%2Cc_limit/00006-eudon-choi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1184565"/>
            <a:ext cx="3306500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2534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7706" y="6238931"/>
            <a:ext cx="202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Carolina Herrera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55277" y="6204586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Aje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Staud</a:t>
            </a:r>
            <a:endParaRPr lang="en-US" dirty="0"/>
          </a:p>
        </p:txBody>
      </p:sp>
      <p:pic>
        <p:nvPicPr>
          <p:cNvPr id="25602" name="Picture 2" descr="https://assets.vogue.com/photos/6479a3d5b5c56bc40d66a36a/master/w_2560%2Cc_limit/00009-carolina-herrera-resort-2024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84234" y="886968"/>
            <a:ext cx="3088406" cy="535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assets.vogue.com/photos/646493d8acfa124b161494c6/master/w_2560%2Cc_limit/00022-aje-australia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86968"/>
            <a:ext cx="3427939" cy="531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s://assets.vogue.com/photos/64ff6d1180fd6767bf35e230/master/w_2560%2Cc_limit/00026-staud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5357" y="886968"/>
            <a:ext cx="3502613" cy="531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6761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Длина макси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7706" y="6238931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Ralph Lauren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4244" y="6202109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Christian Dior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Chanel</a:t>
            </a:r>
          </a:p>
        </p:txBody>
      </p:sp>
      <p:pic>
        <p:nvPicPr>
          <p:cNvPr id="26626" name="Picture 2" descr="https://assets.vogue.com/photos/64fc079720f4ce0b46e28309/master/w_2560%2Cc_limit/00009-ralph-lauren-spring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895426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s://assets.vogue.com/photos/6469bce9406cf236781d3fae/master/w_2560%2Cc_limit/00086-christian-dior-resort-2024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36007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https://assets.vogue.com/photos/64a3f11871c79dd56bfc58f9/master/w_2560%2Cc_limit/00031-chanel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1184565"/>
            <a:ext cx="3306500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8124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7706" y="6238931"/>
            <a:ext cx="202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Carolina Herrera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3641" y="6202109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Staud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622704" y="6215516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Ermanno</a:t>
            </a:r>
            <a:r>
              <a:rPr lang="en-US" dirty="0"/>
              <a:t> </a:t>
            </a:r>
            <a:r>
              <a:rPr lang="en-US" dirty="0" err="1"/>
              <a:t>Scervino</a:t>
            </a:r>
            <a:endParaRPr lang="en-US" dirty="0"/>
          </a:p>
        </p:txBody>
      </p:sp>
      <p:pic>
        <p:nvPicPr>
          <p:cNvPr id="28674" name="Picture 2" descr="https://assets.vogue.com/photos/6500e8e7e41bbb3c705d03f2/master/w_2560%2Cc_limit/00050-carolina-herrera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87423" y="694944"/>
            <a:ext cx="3191399" cy="553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s://assets.vogue.com/photos/64ff6cfd7f9a8c6316595076/master/w_2560%2Cc_limit/00005-staud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694945"/>
            <a:ext cx="3566794" cy="553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https://assets.vogue.com/photos/649c41b6353472860bc0b88b/master/w_2560%2Cc_limit/00004-ermanno-scervino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694944"/>
            <a:ext cx="3629154" cy="550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3739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7706" y="6238931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Christian Dior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7881" y="6202109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Teurn</a:t>
            </a:r>
            <a:r>
              <a:rPr lang="en-US" dirty="0"/>
              <a:t> Studios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83629" y="6202109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Bondi Born</a:t>
            </a:r>
            <a:endParaRPr lang="en-US" dirty="0"/>
          </a:p>
        </p:txBody>
      </p:sp>
      <p:pic>
        <p:nvPicPr>
          <p:cNvPr id="29698" name="Picture 2" descr="https://assets.vogue.com/photos/64a2efaac805bb9571b639ce/master/w_2560%2Cc_limit/00013-dior-fall-2023-couture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63126" y="850392"/>
            <a:ext cx="3088264" cy="535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s://assets.vogue.com/photos/64a1a21e55936ebc9367b138/master/w_2560%2Cc_limit/00009-teurn-studios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r="1645"/>
          <a:stretch>
            <a:fillRect/>
          </a:stretch>
        </p:blipFill>
        <p:spPr bwMode="auto">
          <a:xfrm>
            <a:off x="4217987" y="850392"/>
            <a:ext cx="3451528" cy="535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s://assets.vogue.com/photos/6461ee2e65001da25bffa7a9/master/w_2560%2Cc_limit/00019-bondi-born-australia-resort-2024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1254" y="850392"/>
            <a:ext cx="3526716" cy="535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0378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Длина до колена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44874" y="6202109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Lela Rose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4244" y="6202109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Rentrayage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Nardos</a:t>
            </a:r>
            <a:endParaRPr lang="en-US" dirty="0"/>
          </a:p>
        </p:txBody>
      </p:sp>
      <p:pic>
        <p:nvPicPr>
          <p:cNvPr id="30722" name="Picture 2" descr="https://assets.vogue.com/photos/6500855808e0d36eba12ff93/master/w_2560%2Cc_limit/00010-lela-rose-spring-2024-ready-to-wear-credit-hao-zeng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895426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https://assets.vogue.com/photos/64ff4cddcb72d1d2f7264116/master/w_2560%2Cc_limit/00015-rentrayage-ss24-ready%2520to%2520wear-credit-ronald%2520ji%2520for%2520Rentrayage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36007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https://assets.vogue.com/photos/64fc7f40967bbfebbf8a3270/master/w_2560%2Cc_limit/00010-nardos-spring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1184565"/>
            <a:ext cx="3306500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0556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4874" y="6202109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We11don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4244" y="6202109"/>
            <a:ext cx="1600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Helmut Lang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1425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</a:t>
            </a:r>
          </a:p>
        </p:txBody>
      </p:sp>
      <p:pic>
        <p:nvPicPr>
          <p:cNvPr id="31746" name="Picture 2" descr="https://assets.vogue.com/photos/64fae1a8b6b86cef9c9ab5c6/master/w_2560%2Cc_limit/00029-we11done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47296" y="822960"/>
            <a:ext cx="3104094" cy="537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https://assets.vogue.com/photos/64fba44b9975cdccfccc9687/master/w_2560%2Cc_limit/00013-helmut-lang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22960"/>
            <a:ext cx="3469220" cy="537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https://assets.vogue.com/photos/64fba091d9536bf8fcf9a4e6/master/w_2560%2Cc_limit/00015-cinq-a-sept-spring-2024-ready-to-wear-credit-brand-spon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822960"/>
            <a:ext cx="3544793" cy="537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962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45" y="0"/>
            <a:ext cx="3278807" cy="46865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287" y="841248"/>
            <a:ext cx="4974023" cy="49568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848" y="2116835"/>
            <a:ext cx="3902282" cy="452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145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4874" y="620210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Chanel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91020" y="6119813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Alaïa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1008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Chanel</a:t>
            </a:r>
          </a:p>
          <a:p>
            <a:endParaRPr lang="en-US" dirty="0"/>
          </a:p>
        </p:txBody>
      </p:sp>
      <p:pic>
        <p:nvPicPr>
          <p:cNvPr id="32770" name="Picture 2" descr="https://assets.vogue.com/photos/64a3f106acfa124b1614b235/master/w_2560%2Cc_limit/00018-chanel-fall-2023-couture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68403" y="859536"/>
            <a:ext cx="3082987" cy="534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s://assets.vogue.com/photos/64a3f0f89a401f430c2a2a45/master/w_2560%2Cc_limit/00007-chanel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30215" y="772941"/>
            <a:ext cx="3577755" cy="542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https://assets.vogue.com/photos/64a2b2eedc90cc14d7b90d8d/master/w_2560%2Cc_limit/00030-alaia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59536"/>
            <a:ext cx="3445631" cy="534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510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4874" y="6202109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Burberry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44504" y="6119813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Sara </a:t>
            </a:r>
            <a:r>
              <a:rPr lang="en-US" dirty="0" err="1"/>
              <a:t>Battaglia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Genny</a:t>
            </a:r>
            <a:endParaRPr lang="en-US" dirty="0"/>
          </a:p>
        </p:txBody>
      </p:sp>
      <p:pic>
        <p:nvPicPr>
          <p:cNvPr id="33794" name="Picture 2" descr="https://assets.vogue.com/photos/649c9aef06ac0df427c1c7c5/master/w_2560%2Cc_limit/00024-burberry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52573" y="832104"/>
            <a:ext cx="3051327" cy="528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s://assets.vogue.com/photos/649ac0dc7ccc5800cdc34cb5/master/w_2560%2Cc_limit/00018-sara-battaglia-spring-2024-ready-to-wear-credit-alberto-degano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32104"/>
            <a:ext cx="3410247" cy="528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https://assets.vogue.com/photos/6494839ced92afb313980232/master/w_2560%2Cc_limit/00017-genny-resort-2024-credit-brand-spon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832104"/>
            <a:ext cx="3488813" cy="529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8366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пелерина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37706" y="6238931"/>
            <a:ext cx="2260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Temperley</a:t>
            </a:r>
            <a:r>
              <a:rPr lang="en-US" dirty="0"/>
              <a:t> London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4244" y="6202109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Christian Dior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Ulla Johnson</a:t>
            </a:r>
          </a:p>
        </p:txBody>
      </p:sp>
      <p:pic>
        <p:nvPicPr>
          <p:cNvPr id="27650" name="Picture 2" descr="https://assets.vogue.com/photos/6469bce739bae0764bdeaa08/master/w_2560%2Cc_limit/00085-christian-dior-resort-2024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36007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s://assets.vogue.com/photos/6504352cbefc9ed2f7e43ab0/master/w_2560%2Cc_limit/00004-temperley-london-spring-2024-RTW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895426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https://assets.vogue.com/photos/6480a97514a266538f8dd360/master/w_2560%2Cc_limit/00011-ulla-johnson-resort-2024-credit-julia-noni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1184565"/>
            <a:ext cx="3306500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3871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7706" y="6238931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Markarian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55583" y="6223120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Deveaux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Ulla Johnson</a:t>
            </a:r>
          </a:p>
        </p:txBody>
      </p:sp>
      <p:pic>
        <p:nvPicPr>
          <p:cNvPr id="34818" name="Picture 2" descr="https://assets.vogue.com/photos/639065a384c77d1af98ee615/master/w_2560%2Cc_limit/00021-ulla-johnson-pre-fall-2023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5357" y="886968"/>
            <a:ext cx="3502613" cy="531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Image may contain Clothing Dress Apparel Human and Person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86968"/>
            <a:ext cx="3427939" cy="531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https://assets.vogue.com/photos/6390bc2ce17323ecc9ea0a9f/master/w_2560%2Cc_limit/00001-markarian-pre-fall-2023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" r="6730"/>
          <a:stretch>
            <a:fillRect/>
          </a:stretch>
        </p:blipFill>
        <p:spPr bwMode="auto">
          <a:xfrm>
            <a:off x="784233" y="886968"/>
            <a:ext cx="3067157" cy="531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23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7706" y="6238931"/>
            <a:ext cx="202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Carolina Herrera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55583" y="6223120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Brandon Maxwell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1988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Jenny Packham</a:t>
            </a:r>
          </a:p>
        </p:txBody>
      </p:sp>
      <p:pic>
        <p:nvPicPr>
          <p:cNvPr id="35842" name="Picture 2" descr="https://assets.vogue.com/photos/63ea78f9d9adffa55706873a/master/w_2560%2Cc_limit/00029-carolina-herrera-fall-2023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808803" y="777240"/>
            <a:ext cx="3130477" cy="542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https://assets.vogue.com/photos/650088ae3499d28ea2af16fd/master/w_2560%2Cc_limit/00022-brandon-maxwell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77240"/>
            <a:ext cx="3498707" cy="542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https://assets.vogue.com/photos/6495c4d8ed9500b6de5d5796/master/w_2560%2Cc_limit/00007-jenny-packham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777240"/>
            <a:ext cx="3574922" cy="542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4153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Акцентные плечи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13778" y="6165287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Rokh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24244" y="6202109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Commission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Mithridate</a:t>
            </a:r>
            <a:endParaRPr lang="en-US" dirty="0"/>
          </a:p>
        </p:txBody>
      </p:sp>
      <p:pic>
        <p:nvPicPr>
          <p:cNvPr id="36866" name="Picture 2" descr="https://assets.vogue.com/photos/64062e65c12f0bac1a88dff2/master/w_2560%2Cc_limit/00016-rokh-fall-2023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895426" cy="50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https://assets.vogue.com/photos/6500d80767a308563856eccc/master/w_2560%2Cc_limit/00001-commission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212259" cy="498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https://assets.vogue.com/photos/65045009295a0ca9dbb03582/master/w_2560%2Cc_limit/00051-mithridate-spring-2024-ready-to-wear-credit-brand-spon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1184565"/>
            <a:ext cx="3282235" cy="498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687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33247" y="6165287"/>
            <a:ext cx="202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Carolina Herrera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4244" y="6202109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03248" y="6202109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Kanako</a:t>
            </a:r>
            <a:r>
              <a:rPr lang="en-US" dirty="0"/>
              <a:t> Sakai</a:t>
            </a:r>
          </a:p>
        </p:txBody>
      </p:sp>
      <p:pic>
        <p:nvPicPr>
          <p:cNvPr id="37890" name="Picture 2" descr="https://assets.vogue.com/photos/6500e8d4409436b7cb5cbbca/master/w_2560%2Cc_limit/00035-carolina-herrera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62870" y="676656"/>
            <a:ext cx="3167272" cy="54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https://assets.vogue.com/photos/64fe7f55f826719f2d4d5c34/master/w_2560%2Cc_limit/00015-area-fall-2023-ready-to-wear-and-couture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676656"/>
            <a:ext cx="3539829" cy="54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https://assets.vogue.com/photos/64ed161955dba24244a02191/master/w_2560%2Cc_limit/00001-Kanako-Sakai-Tokyo-Spring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676656"/>
            <a:ext cx="3616941" cy="54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953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/>
              <a:t>прозрачность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75169" y="6001555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3.1 Phillip Lim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26785" y="5964733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Dolce &amp; Gabbana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795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Julie de Libran</a:t>
            </a:r>
          </a:p>
        </p:txBody>
      </p:sp>
      <p:pic>
        <p:nvPicPr>
          <p:cNvPr id="38914" name="Picture 2" descr="https://assets.vogue.com/photos/64fe565de3a2184a96cd36f1/master/w_2560%2Cc_limit/00008-3-1-phillip-lim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79694" cy="481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https://assets.vogue.com/photos/63fa2f146ba917aebc05e341/master/w_2560%2Cc_limit/00038-dolce-e-gabbana-fall-2023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106662" cy="481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https://assets.vogue.com/photos/64a2ad58e683cf0ef4e4dfa1/master/w_2560%2Cc_limit/00017-julie-de-libran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1184565"/>
            <a:ext cx="3150072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1451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95805" y="5964733"/>
            <a:ext cx="2739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Baum und </a:t>
            </a:r>
            <a:r>
              <a:rPr lang="en-US" dirty="0" err="1"/>
              <a:t>Pferdgarten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26785" y="5964733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Fetico</a:t>
            </a:r>
            <a:endParaRPr lang="en-US" dirty="0"/>
          </a:p>
        </p:txBody>
      </p:sp>
      <p:pic>
        <p:nvPicPr>
          <p:cNvPr id="39938" name="Picture 2" descr="https://assets.vogue.com/photos/64d3ea4f451c2293c4bf1fe7/master/w_2560%2Cc_limit/00023-baum-und-pferdgarten-spring-2024-ready-to-wear-copenhagen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86384" y="890696"/>
            <a:ext cx="2949274" cy="511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https://assets.vogue.com/photos/64fba099d9536bf8fcf9a4ea/master/w_2560%2Cc_limit/00020-cinq-a-sept-spring-2024-ready-to-wear-credit-brand-spon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90696"/>
            <a:ext cx="3272441" cy="50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2" name="Picture 6" descr="https://assets.vogue.com/photos/64ee0911fa9f7f272712e268/master/w_2560%2Cc_limit/00007-fetico-spring-2024-ready-to-wear-tokyo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7814" y="890696"/>
            <a:ext cx="3343728" cy="50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2706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06701" y="5971150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Christian Dior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17284" y="5971268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Gucci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Eudon</a:t>
            </a:r>
            <a:r>
              <a:rPr lang="en-US" dirty="0"/>
              <a:t> Choi</a:t>
            </a:r>
          </a:p>
        </p:txBody>
      </p:sp>
      <p:pic>
        <p:nvPicPr>
          <p:cNvPr id="40962" name="Picture 2" descr="https://assets.vogue.com/photos/64a2ef9d1723709f8530b39b/master/w_2560%2Cc_limit/00003-dior-fall-2023-couture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64218" y="903194"/>
            <a:ext cx="2920814" cy="506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s://assets.vogue.com/photos/64639ecd55936ebc936798b3/master/w_2560%2Cc_limit/00032-gucci-resort-2024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93012"/>
            <a:ext cx="3270948" cy="507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6" name="Picture 6" descr="https://assets.vogue.com/photos/648b3be5f496fd5039bb241c/master/w_2560%2Cc_limit/00003-eudon-choi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9340" y="893012"/>
            <a:ext cx="3342202" cy="507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935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52098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06701" y="5971150"/>
            <a:ext cx="2350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Alexandre </a:t>
            </a:r>
            <a:r>
              <a:rPr lang="en-US" dirty="0" err="1"/>
              <a:t>Vauthier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06972" y="5964733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Ralph Lauren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13550" y="5959279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Ralph Lauren</a:t>
            </a:r>
          </a:p>
        </p:txBody>
      </p:sp>
      <p:pic>
        <p:nvPicPr>
          <p:cNvPr id="41986" name="Picture 2" descr="https://assets.vogue.com/photos/64a452c1f496fd5039bb31f4/master/w_2560%2Cc_limit/00011-alexandre-vauthier-fall-2023-couture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20914" y="777240"/>
            <a:ext cx="2997200" cy="519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https://assets.vogue.com/photos/649d46dacebc6648cb42b7a2/master/w_2560%2Cc_limit/00020-ralph-lauren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777240"/>
            <a:ext cx="3345614" cy="518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6" descr="https://assets.vogue.com/photos/649d46d543823e841f8c395a/master/w_2560%2Cc_limit/00017-ralph-lauren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2500" y="787841"/>
            <a:ext cx="3411508" cy="517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2194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Кружево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00382" y="5915065"/>
            <a:ext cx="2260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Temperley</a:t>
            </a:r>
            <a:r>
              <a:rPr lang="en-US" dirty="0"/>
              <a:t> London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7918" y="5964733"/>
            <a:ext cx="1258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Valentino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86471" y="5949044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Christian Dior</a:t>
            </a:r>
          </a:p>
        </p:txBody>
      </p:sp>
      <p:pic>
        <p:nvPicPr>
          <p:cNvPr id="43010" name="Picture 2" descr="https://assets.vogue.com/photos/650435158529ab69533f3ccc/master/w_2560%2Cc_limit/00020-temperley-london-spring-2024-RTW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4"/>
            <a:ext cx="2749392" cy="476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https://assets.vogue.com/photos/64a5f31ce9958209f83b66d9/master/w_2560%2Cc_limit/00045-valentino-fall-2023-couture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72795" cy="476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4" name="Picture 6" descr="https://assets.vogue.com/photos/6469bcab135790a539abf452/master/w_2560%2Cc_limit/00044-christian-dior-resort-2024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70" y="1184565"/>
            <a:ext cx="3117342" cy="473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06898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72994" y="5917912"/>
            <a:ext cx="2808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Michael Kors Collection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37328" y="5933527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Christian Dior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86471" y="5949044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Chanel</a:t>
            </a:r>
          </a:p>
        </p:txBody>
      </p:sp>
      <p:pic>
        <p:nvPicPr>
          <p:cNvPr id="44034" name="Picture 2" descr="https://assets.vogue.com/photos/64ff5421897a322f8236c29b/master/w_2560%2Cc_limit/00053-michael-kors-collection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58368" y="668855"/>
            <a:ext cx="3038034" cy="526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https://assets.vogue.com/photos/64a2efd21723709f8530b39f/master/w_2560%2Cc_limit/00048-dior-fall-2023-couture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668855"/>
            <a:ext cx="3385318" cy="524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6" descr="https://assets.vogue.com/photos/645b402ca22b7272aab20612/master/w_2560%2Cc_limit/00009-chanel-resort-2024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668855"/>
            <a:ext cx="3459065" cy="524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8708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14872" y="6001555"/>
            <a:ext cx="1795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Julie de Libran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61844" y="6022934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Row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89695" y="5949044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pic>
        <p:nvPicPr>
          <p:cNvPr id="45058" name="Picture 2" descr="https://assets.vogue.com/photos/64a2ad86321e5a10a0c8c3b9/master/w_2560%2Cc_limit/00026-julie-de-libran-fall-2023-couture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57849" y="841248"/>
            <a:ext cx="2977809" cy="516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https://assets.vogue.com/photos/6491c0a1dc90cc14d7b902eb/master/w_2560%2Cc_limit/00008-the-row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25170" y="862627"/>
            <a:ext cx="3328080" cy="516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https://assets.vogue.com/photos/64903ea114db8ae19393d37f/master/w_2560%2Cc_limit/00013-huishan-zhang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42762" y="841249"/>
            <a:ext cx="3416052" cy="518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49307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14872" y="6001555"/>
            <a:ext cx="194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Veronica Beard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61844" y="6022934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Antonio </a:t>
            </a:r>
            <a:r>
              <a:rPr lang="en-US" dirty="0" err="1"/>
              <a:t>Marras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89695" y="5949044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 </a:t>
            </a:r>
            <a:r>
              <a:rPr lang="en-US" dirty="0" err="1"/>
              <a:t>DoubleJ</a:t>
            </a:r>
            <a:endParaRPr lang="en-US" dirty="0"/>
          </a:p>
        </p:txBody>
      </p:sp>
      <p:pic>
        <p:nvPicPr>
          <p:cNvPr id="46082" name="Picture 2" descr="https://assets.vogue.com/photos/64882e14d8f7e3aa7edac9a6/master/w_2560%2Cc_limit/00015-veronica-beard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68096" y="859004"/>
            <a:ext cx="2937260" cy="509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https://assets.vogue.com/photos/648881a66d7f8002d20f7392/master/w_2560%2Cc_limit/00014-antonio-marras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59004"/>
            <a:ext cx="3282762" cy="509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https://assets.vogue.com/photos/64949026bbb79c09d48ce023/master/w_2560%2Cc_limit/00046-la-doublej-resort-2024-credit-amina-marazzi-gandolfi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859004"/>
            <a:ext cx="3354274" cy="509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9588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14872" y="6001555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Rabanne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61844" y="6022934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System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87661" y="5949043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Anna </a:t>
            </a:r>
            <a:r>
              <a:rPr lang="en-US" dirty="0" smtClean="0"/>
              <a:t>Sui</a:t>
            </a:r>
            <a:endParaRPr lang="en-US" dirty="0"/>
          </a:p>
        </p:txBody>
      </p:sp>
      <p:pic>
        <p:nvPicPr>
          <p:cNvPr id="47106" name="Picture 2" descr="https://assets.vogue.com/photos/6494725ecbbd9203f434cc6d/master/w_2560%2Cc_limit/00010-paco-rabanne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40664" y="811466"/>
            <a:ext cx="2964692" cy="513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 descr="https://assets.vogue.com/photos/64959da4f89668452743a46a/master/w_2560%2Cc_limit/00025-system-spring-2024-menswear--credit-brand-spon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" r="1657"/>
          <a:stretch>
            <a:fillRect/>
          </a:stretch>
        </p:blipFill>
        <p:spPr bwMode="auto">
          <a:xfrm>
            <a:off x="4217987" y="811466"/>
            <a:ext cx="3313421" cy="513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https://assets.vogue.com/photos/647f6733c71cf2944b551bee/master/w_2560%2Cc_limit/00008-anna-sui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92839" y="811466"/>
            <a:ext cx="3385601" cy="513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48859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Горловина «качели»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70680" y="5890140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Ahluwalia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62141" y="5887295"/>
            <a:ext cx="2744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Alejandra Alonso Rojas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70315" y="5894145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3.1 Phillip Lim</a:t>
            </a:r>
          </a:p>
        </p:txBody>
      </p:sp>
      <p:pic>
        <p:nvPicPr>
          <p:cNvPr id="48130" name="Picture 2" descr="https://assets.vogue.com/photos/650594c8e9ea52955ef299ac/master/w_2560%2Cc_limit/00031-ahluwalia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13759" cy="470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https://assets.vogue.com/photos/64ffa46a14dfaccea60f951a/master/w_2560%2Cc_limit/00018-alejandra-alonso-rojas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032971" cy="470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https://assets.vogue.com/photos/64fe565dcae73d4f828cc0be/master/w_2560%2Cc_limit/00009-3-1-phillip-lim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29016" y="1184565"/>
            <a:ext cx="3103556" cy="470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2337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70680" y="5890140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Staud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85018" y="5894145"/>
            <a:ext cx="115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LaPointe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356781" y="5887295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Rabanne</a:t>
            </a:r>
            <a:endParaRPr lang="en-US" dirty="0"/>
          </a:p>
        </p:txBody>
      </p:sp>
      <p:pic>
        <p:nvPicPr>
          <p:cNvPr id="49154" name="Picture 2" descr="https://assets.vogue.com/photos/64ff6d0dece8ebddf1dbd44a/master/w_2560%2Cc_limit/00021-staud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42020" y="813816"/>
            <a:ext cx="2927704" cy="507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https://assets.vogue.com/photos/6480b7c0321e5a10a0c8b81b/master/w_2560%2Cc_limit/00014-lapointe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25418" y="820666"/>
            <a:ext cx="3272081" cy="507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https://assets.vogue.com/photos/649472d4ed92afb313980223/master/w_2560%2Cc_limit/00033-paco-rabanne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820666"/>
            <a:ext cx="3338847" cy="506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4486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Бахрома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875169" y="6001555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Rabanne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26512" y="5984057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Balmain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91479" y="5963524"/>
            <a:ext cx="1265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Cult Gaia</a:t>
            </a:r>
          </a:p>
        </p:txBody>
      </p:sp>
      <p:pic>
        <p:nvPicPr>
          <p:cNvPr id="50178" name="Picture 2" descr="https://assets.vogue.com/photos/6494726fcebc6648cb42b2a1/master/w_2560%2Cc_limit/00017-paco-rabanne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58446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https://assets.vogue.com/photos/64821286e1122c2ab0dca8cc/master/w_2560%2Cc_limit/00041-balmain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2914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2" name="Picture 6" descr="https://assets.vogue.com/photos/64e3365ca41de9d4c0d5fd3b/master/w_2560%2Cc_limit/00002-cult-gaia-fall-2023-ready-to-wear-credit-dominic-haydn-rawle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3296" y="1184565"/>
            <a:ext cx="3149276" cy="477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50466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2811" y="5964733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2173" y="5953754"/>
            <a:ext cx="1407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Ralph Lauren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202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Carolina Herrera</a:t>
            </a:r>
          </a:p>
        </p:txBody>
      </p:sp>
      <p:pic>
        <p:nvPicPr>
          <p:cNvPr id="51202" name="Picture 2" descr="https://assets.vogue.com/photos/650485400f7f8d072ace70a7/master/w_2560%2Cc_limit/00005-huishang-zhan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78956" y="877824"/>
            <a:ext cx="2935454" cy="508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4" name="Picture 4" descr="https://assets.vogue.com/photos/64fc079bc10d6e5d26bde0d4/master/w_2560%2Cc_limit/00015-ralph-lauren-spring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77825"/>
            <a:ext cx="3273662" cy="5075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6" name="Picture 6" descr="https://assets.vogue.com/photos/6479a3cea216a76b844ffd6d/master/w_2560%2Cc_limit/00002-carolina-herrera-resort-2024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92440" y="884972"/>
            <a:ext cx="3337560" cy="506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289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Недели моды. Расписание 2023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40" y="1012632"/>
            <a:ext cx="4056358" cy="555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4795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32811" y="596473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Tanya Taylor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81130" y="5953754"/>
            <a:ext cx="2744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Alejandra Alonso Rojas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Genny</a:t>
            </a:r>
            <a:endParaRPr lang="en-US" dirty="0"/>
          </a:p>
        </p:txBody>
      </p:sp>
      <p:pic>
        <p:nvPicPr>
          <p:cNvPr id="52226" name="Picture 2" descr="https://assets.vogue.com/photos/647f75a89a401f430c2a1ab3/master/w_2560%2Cc_limit/00025-tanya-taylor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86384" y="890696"/>
            <a:ext cx="2921690" cy="506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https://assets.vogue.com/photos/6487750eed92afb31397fcb9/master/w_2560%2Cc_limit/00019-alejandra-alonso-rojas%2520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82031"/>
            <a:ext cx="3270949" cy="507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0" name="Picture 6" descr="https://assets.vogue.com/photos/6494838c6d2b1f02bbf79d39/master/w_2560%2Cc_limit/00007-genny-resort-2024-credit-brand-spon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9735" y="884973"/>
            <a:ext cx="3340265" cy="506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1682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Металлизированные фактуры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6311" y="5964733"/>
            <a:ext cx="1617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Yigal</a:t>
            </a:r>
            <a:r>
              <a:rPr lang="en-US" dirty="0"/>
              <a:t> </a:t>
            </a:r>
            <a:r>
              <a:rPr lang="en-US" dirty="0" err="1"/>
              <a:t>Azrouël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06436" y="5964733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Lanvin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220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Batsheva</a:t>
            </a:r>
            <a:endParaRPr lang="en-US" dirty="0"/>
          </a:p>
        </p:txBody>
      </p:sp>
      <p:pic>
        <p:nvPicPr>
          <p:cNvPr id="53250" name="Picture 2" descr="https://assets.vogue.com/photos/650323e9c41fedfbf6d57326/master/w_2560%2Cc_limit/00020-yigal-azrouel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58446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https://assets.vogue.com/photos/64b8f61d3d397f9041926495/master/w_2560%2Cc_limit/00013-lanvin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2914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6" name="Picture 8" descr="https://assets.vogue.com/photos/6482f9a6f496fd5039bb2209/master/w_2560%2Cc_limit/00013-batsheva-resort-2024-credit-alexei-h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3296" y="1184565"/>
            <a:ext cx="3149276" cy="477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6044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56831" y="5964733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Johanna Ortiz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53147" y="5964733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Lafayette 148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Staud</a:t>
            </a:r>
            <a:endParaRPr lang="en-US" dirty="0"/>
          </a:p>
        </p:txBody>
      </p:sp>
      <p:pic>
        <p:nvPicPr>
          <p:cNvPr id="54274" name="Picture 2" descr="https://assets.vogue.com/photos/6481f61e406cf236781d4685/master/w_2560%2Cc_limit/00009-johanna-ortiz-resort-2024-credit-stephanie-geddes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42019" y="813816"/>
            <a:ext cx="2972391" cy="515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8" name="Picture 6" descr="https://assets.vogue.com/photos/64835d068ce475c1df7df880/master/w_2560%2Cc_limit/00012-staud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2500" y="801717"/>
            <a:ext cx="3402364" cy="516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2" name="Picture 10" descr="https://assets.vogue.com/photos/647e0837c943a2672e3e7b2a/master/w_2560%2Cc_limit/00008-lafayette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07943"/>
            <a:ext cx="3325812" cy="515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6552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86015" y="5967578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A. Potts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53147" y="5964733"/>
            <a:ext cx="2350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Alexandre </a:t>
            </a:r>
            <a:r>
              <a:rPr lang="en-US" dirty="0" err="1"/>
              <a:t>Vauthier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Chanel</a:t>
            </a:r>
          </a:p>
        </p:txBody>
      </p:sp>
      <p:pic>
        <p:nvPicPr>
          <p:cNvPr id="55298" name="Picture 2" descr="https://assets.vogue.com/photos/64fb11e7df870be4baf18e76/master/w_2560%2Cc_limit/00015-a-potts-spring-2024-ready-to-wear-credit-ned-and-aya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36743" y="804672"/>
            <a:ext cx="2977667" cy="516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0" name="Picture 4" descr="https://assets.vogue.com/photos/64a452bce683cf0ef4e4e0bd/master/w_2560%2Cc_limit/00005-alexandre-vauthier-fall-2023-couture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70476"/>
            <a:ext cx="3285482" cy="509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2" name="Picture 6" descr="https://assets.vogue.com/photos/64a3f107321e5a10a0c8c448/master/w_2560%2Cc_limit/00019-chanel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870476"/>
            <a:ext cx="3357053" cy="509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5505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86015" y="5967578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Alémais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53147" y="5964733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Anna Sui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Chanel</a:t>
            </a:r>
          </a:p>
        </p:txBody>
      </p:sp>
      <p:pic>
        <p:nvPicPr>
          <p:cNvPr id="57346" name="Picture 2" descr="https://assets.vogue.com/photos/6461ebc527067feaf30018e3/master/w_2560%2Cc_limit/00043-alemais-resort-2024-australia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63126" y="850392"/>
            <a:ext cx="2951284" cy="511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8" name="Picture 4" descr="https://assets.vogue.com/photos/645b40a8e9958209f83b42ef/master/w_2560%2Cc_limit/00057-chanel-resort-2024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1584" y="850392"/>
            <a:ext cx="3351204" cy="508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0" name="Picture 6" descr="https://assets.vogue.com/photos/647f676314a266538f8dd243/master/w_2560%2Cc_limit/00028-anna-sui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35695"/>
            <a:ext cx="3289237" cy="510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20873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Пайетки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11811" y="5929669"/>
            <a:ext cx="202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Carolina Herrera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20672" y="5940146"/>
            <a:ext cx="2739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Baum und </a:t>
            </a:r>
            <a:r>
              <a:rPr lang="en-US" dirty="0" err="1"/>
              <a:t>Pferdgarten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Odeeh</a:t>
            </a:r>
            <a:endParaRPr lang="en-US" dirty="0"/>
          </a:p>
        </p:txBody>
      </p:sp>
      <p:pic>
        <p:nvPicPr>
          <p:cNvPr id="58370" name="Picture 2" descr="https://assets.vogue.com/photos/6500e8f6de34dd523a716e44/master/w_2560%2Cc_limit/00061-carolina-herrera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38212" cy="474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4" descr="https://assets.vogue.com/photos/64d3ea4c6d2b1f02bbf7b73e/master/w_2560%2Cc_limit/00021-baum-und-pferdgarten-spring-2024-ready-to-wear-copenhagen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60300" cy="474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4" name="Picture 6" descr="https://assets.vogue.com/photos/64ad748a353472860bc0c0c3/master/w_2560%2Cc_limit/00028-odeeh-spring-2024-ready-to-wear-berlin-credit-finnegan-koichi-godenschweger-for-bfw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92440" y="1184565"/>
            <a:ext cx="3140132" cy="476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41386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11811" y="5929669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Alexis </a:t>
            </a:r>
            <a:r>
              <a:rPr lang="en-US" dirty="0" err="1"/>
              <a:t>Mabille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420672" y="5940146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Armani </a:t>
            </a:r>
            <a:r>
              <a:rPr lang="en-US" dirty="0" err="1"/>
              <a:t>Privé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Christian Dior</a:t>
            </a:r>
          </a:p>
        </p:txBody>
      </p:sp>
      <p:pic>
        <p:nvPicPr>
          <p:cNvPr id="59394" name="Picture 2" descr="https://assets.vogue.com/photos/64a426b78ce475c1df7e0ae3/master/w_2560%2Cc_limit/00025-alexis-mabille-fall-2023-couture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31520" y="795621"/>
            <a:ext cx="2962656" cy="513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6" name="Picture 4" descr="https://assets.vogue.com/photos/64a7d1adbbb79c09d48ceb60/master/w_2560%2Cc_limit/00044-armani-prive-fall-2023-couture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95621"/>
            <a:ext cx="3311145" cy="513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8" name="Picture 6" descr="https://assets.vogue.com/photos/64a2efdcacfa124b1614b1f4/master/w_2560%2Cc_limit/00056-dior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5606" y="773966"/>
            <a:ext cx="3397546" cy="515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896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11811" y="5929669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9140" y="5929669"/>
            <a:ext cx="158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Rahul </a:t>
            </a:r>
            <a:r>
              <a:rPr lang="en-US" dirty="0" smtClean="0"/>
              <a:t>Mishra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795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Julie de Libran</a:t>
            </a:r>
          </a:p>
        </p:txBody>
      </p:sp>
      <p:pic>
        <p:nvPicPr>
          <p:cNvPr id="60418" name="Picture 2" descr="https://assets.vogue.com/photos/64fba0a1940e571ae8476d90/master/w_2560%2Cc_limit/00026-cinq-a-sept-spring-2024-ready-to-wear-credit-brand-spon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31466" y="795528"/>
            <a:ext cx="2962710" cy="513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https://assets.vogue.com/photos/64a3046adc90cc14d7b90e11/master/w_2560%2Cc_limit/00005-rahul-mishra-fall-2023-couture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95528"/>
            <a:ext cx="3311205" cy="513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2" name="Picture 6" descr="https://assets.vogue.com/photos/64a2ad3e4ee2b5a1d4b7b1ec/master/w_2560%2Cc_limit/00011-julie-de-libran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56448" y="801717"/>
            <a:ext cx="3328416" cy="505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761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лацканы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97031" y="5930756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Bora </a:t>
            </a:r>
            <a:r>
              <a:rPr lang="en-US" dirty="0" err="1"/>
              <a:t>Aksu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99422" y="5896779"/>
            <a:ext cx="2074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Marina </a:t>
            </a:r>
            <a:r>
              <a:rPr lang="en-US" dirty="0" err="1"/>
              <a:t>Moscone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Chanel</a:t>
            </a:r>
          </a:p>
        </p:txBody>
      </p:sp>
      <p:pic>
        <p:nvPicPr>
          <p:cNvPr id="61442" name="Picture 2" descr="https://assets.vogue.com/photos/65045fe2fba5ce668b24b171/master/w_2560%2Cc_limit/00006-bora-aksu-spring-2024-RTW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58446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4" name="Picture 4" descr="https://assets.vogue.com/photos/64f5ed692757807b66407236/master/w_2560%2Cc_limit/00001-marina-moscone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" r="1620"/>
          <a:stretch>
            <a:fillRect/>
          </a:stretch>
        </p:blipFill>
        <p:spPr bwMode="auto">
          <a:xfrm>
            <a:off x="4217987" y="1184565"/>
            <a:ext cx="3061001" cy="4746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6" name="Picture 6" descr="https://assets.vogue.com/photos/645b40389e3991f26e2d2b97/master/w_2560%2Cc_limit/00019-chanel-resort-2024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19872" y="1184565"/>
            <a:ext cx="3112700" cy="47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54549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06088" y="5961493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Dolce &amp; Gabbana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8659" y="5961493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Zuhair</a:t>
            </a:r>
            <a:r>
              <a:rPr lang="en-US" dirty="0"/>
              <a:t> Murad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95868" y="5961494"/>
            <a:ext cx="2350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Alexandre </a:t>
            </a:r>
            <a:r>
              <a:rPr lang="en-US" dirty="0" err="1"/>
              <a:t>Vauthier</a:t>
            </a:r>
            <a:endParaRPr lang="en-US" dirty="0"/>
          </a:p>
        </p:txBody>
      </p:sp>
      <p:pic>
        <p:nvPicPr>
          <p:cNvPr id="62466" name="Picture 2" descr="https://assets.vogue.com/photos/63fa2f2300e8c15bd736a2af/master/w_2560%2Cc_limit/00046-dolce-e-gabbana-fall-2023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84234" y="886968"/>
            <a:ext cx="2928308" cy="507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https://assets.vogue.com/photos/64a5a98b3aba367d59cd89a1/master/w_2560%2Cc_limit/00012-zuhair-murad-fall-2023-couture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86968"/>
            <a:ext cx="3272756" cy="507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70" name="Picture 6" descr="https://assets.vogue.com/photos/64a452bc27067feaf30036cf/master/w_2560%2Cc_limit/00006-alexandre-vauthier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4635" y="871096"/>
            <a:ext cx="3354509" cy="509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523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6824" y="205383"/>
            <a:ext cx="115641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cap="all" dirty="0" smtClean="0">
                <a:solidFill>
                  <a:srgbClr val="303030"/>
                </a:solidFill>
                <a:latin typeface="Montserrat"/>
              </a:rPr>
              <a:t>          </a:t>
            </a:r>
            <a:r>
              <a:rPr lang="ru-RU" sz="2400" b="1" cap="all" dirty="0" smtClean="0">
                <a:solidFill>
                  <a:srgbClr val="303030"/>
                </a:solidFill>
                <a:latin typeface="Montserrat"/>
              </a:rPr>
              <a:t>HAUTE COUTURE</a:t>
            </a:r>
            <a:endParaRPr lang="en-US" sz="2400" b="1" cap="all" dirty="0" smtClean="0">
              <a:solidFill>
                <a:srgbClr val="303030"/>
              </a:solidFill>
              <a:latin typeface="Montserrat"/>
            </a:endParaRPr>
          </a:p>
          <a:p>
            <a:endParaRPr lang="ru-RU" sz="2400" b="1" cap="all" dirty="0">
              <a:solidFill>
                <a:srgbClr val="303030"/>
              </a:solidFill>
              <a:latin typeface="Montserrat"/>
            </a:endParaRPr>
          </a:p>
          <a:p>
            <a:pPr algn="just"/>
            <a:r>
              <a:rPr lang="en-US" sz="2400" dirty="0" smtClean="0"/>
              <a:t>        </a:t>
            </a:r>
            <a:r>
              <a:rPr lang="ru-RU" sz="2400" dirty="0" smtClean="0"/>
              <a:t>Под </a:t>
            </a:r>
            <a:r>
              <a:rPr lang="ru-RU" sz="2400" dirty="0"/>
              <a:t>понятием </a:t>
            </a:r>
            <a:r>
              <a:rPr lang="ru-RU" sz="2400" dirty="0" err="1"/>
              <a:t>Haute</a:t>
            </a:r>
            <a:r>
              <a:rPr lang="ru-RU" sz="2400" dirty="0"/>
              <a:t> </a:t>
            </a:r>
            <a:r>
              <a:rPr lang="ru-RU" sz="2400" dirty="0" err="1"/>
              <a:t>Couture</a:t>
            </a:r>
            <a:r>
              <a:rPr lang="ru-RU" sz="2400" dirty="0"/>
              <a:t> («от-кутюр») скрывается создание одежды высшего класса - обычно его переводят как «высокая мода». Центром высокой моды до сих пор остается </a:t>
            </a:r>
            <a:r>
              <a:rPr lang="ru-RU" sz="2400" dirty="0" smtClean="0"/>
              <a:t>Париж</a:t>
            </a:r>
            <a:r>
              <a:rPr lang="en-US" sz="2400" dirty="0"/>
              <a:t>.</a:t>
            </a:r>
            <a:endParaRPr lang="en-US" sz="2400" dirty="0" smtClean="0"/>
          </a:p>
          <a:p>
            <a:pPr algn="just"/>
            <a:r>
              <a:rPr lang="en-US" sz="2400" dirty="0" smtClean="0"/>
              <a:t>        </a:t>
            </a:r>
            <a:r>
              <a:rPr lang="ru-RU" sz="2400" dirty="0" smtClean="0"/>
              <a:t>Чтобы </a:t>
            </a:r>
            <a:r>
              <a:rPr lang="ru-RU" sz="2400" dirty="0"/>
              <a:t>получить статус дома </a:t>
            </a:r>
            <a:r>
              <a:rPr lang="ru-RU" sz="2400" dirty="0" err="1"/>
              <a:t>Haute</a:t>
            </a:r>
            <a:r>
              <a:rPr lang="ru-RU" sz="2400" dirty="0"/>
              <a:t> </a:t>
            </a:r>
            <a:r>
              <a:rPr lang="ru-RU" sz="2400" dirty="0" err="1"/>
              <a:t>Couture</a:t>
            </a:r>
            <a:r>
              <a:rPr lang="ru-RU" sz="2400" dirty="0"/>
              <a:t>, нужно соответствовать целому ряду требований. В первую очередь, все производство и центральные магазины Дома должны находиться в Париже и попадать под юрисдикцию французского Департамента промышленности. Во-вторых, необходимо заниматься изготовлением одежды по индивидуальным заказам — при этом использовать не менее 70% ручного труда</a:t>
            </a:r>
            <a:r>
              <a:rPr lang="ru-RU" sz="2400" dirty="0" smtClean="0"/>
              <a:t>.</a:t>
            </a:r>
            <a:endParaRPr lang="en-US" sz="2400" dirty="0" smtClean="0"/>
          </a:p>
          <a:p>
            <a:pPr algn="just"/>
            <a:r>
              <a:rPr lang="en-US" dirty="0" smtClean="0"/>
              <a:t>           </a:t>
            </a:r>
            <a:r>
              <a:rPr lang="ru-RU" sz="2400" dirty="0" smtClean="0"/>
              <a:t>Количество </a:t>
            </a:r>
            <a:r>
              <a:rPr lang="ru-RU" sz="2400" dirty="0"/>
              <a:t>домов высокой моды варьируется, но всегда остается примерно на уровне 20. В состав Синдиката Домов Высокой Моды входят такие бренды, как </a:t>
            </a:r>
            <a:r>
              <a:rPr lang="en-US" sz="2400" dirty="0"/>
              <a:t>Chanel, Christian Dior, Jean Paul </a:t>
            </a:r>
            <a:r>
              <a:rPr lang="en-US" sz="2400" dirty="0" err="1"/>
              <a:t>Gaultier</a:t>
            </a:r>
            <a:r>
              <a:rPr lang="en-US" sz="2400" dirty="0"/>
              <a:t>, </a:t>
            </a:r>
            <a:r>
              <a:rPr lang="en-US" sz="2400" dirty="0" err="1"/>
              <a:t>Elie</a:t>
            </a:r>
            <a:r>
              <a:rPr lang="en-US" sz="2400" dirty="0"/>
              <a:t> Saab, Giorgio Armani, </a:t>
            </a:r>
            <a:r>
              <a:rPr lang="en-US" sz="2400" dirty="0" err="1"/>
              <a:t>Giambattista</a:t>
            </a:r>
            <a:r>
              <a:rPr lang="en-US" sz="2400" dirty="0"/>
              <a:t> </a:t>
            </a:r>
            <a:r>
              <a:rPr lang="en-US" sz="2400" dirty="0" err="1"/>
              <a:t>Valli</a:t>
            </a:r>
            <a:r>
              <a:rPr lang="en-US" sz="2400" dirty="0"/>
              <a:t>, Valentino, Versace.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2110064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43248" y="5961493"/>
            <a:ext cx="1795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Julie de Libran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1771" y="5961493"/>
            <a:ext cx="223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Didit</a:t>
            </a:r>
            <a:r>
              <a:rPr lang="en-US" dirty="0"/>
              <a:t> </a:t>
            </a:r>
            <a:r>
              <a:rPr lang="en-US" dirty="0" err="1"/>
              <a:t>Hediprasetyo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95868" y="5961494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Alexis </a:t>
            </a:r>
            <a:r>
              <a:rPr lang="en-US" dirty="0" err="1"/>
              <a:t>Mabille</a:t>
            </a:r>
            <a:endParaRPr lang="en-US" dirty="0"/>
          </a:p>
        </p:txBody>
      </p:sp>
      <p:pic>
        <p:nvPicPr>
          <p:cNvPr id="63490" name="Picture 2" descr="https://assets.vogue.com/photos/64a2ad778ce475c1df7e0a6a/master/w_2560%2Cc_limit/00023-julie-de-libran-fall-2023-couture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47296" y="822960"/>
            <a:ext cx="2965244" cy="513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4" descr="https://assets.vogue.com/photos/64a2fad1c149451f30a3e2b3/master/w_2560%2Cc_limit/00015-didit-hediprasetyo-fall-2023-couture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822960"/>
            <a:ext cx="3314037" cy="513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4" name="Picture 6" descr="https://assets.vogue.com/photos/64a426a51c409097c6f3a4bd/master/w_2560%2Cc_limit/00011-alexis-mabille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90718" y="815593"/>
            <a:ext cx="3385002" cy="513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16533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Баллон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83218" y="5964733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26512" y="5984057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Anna October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Staud</a:t>
            </a:r>
            <a:endParaRPr lang="en-US" dirty="0"/>
          </a:p>
        </p:txBody>
      </p:sp>
      <p:pic>
        <p:nvPicPr>
          <p:cNvPr id="64514" name="Picture 2" descr="https://assets.vogue.com/photos/64fba089d973a3b1a3309896/master/w_2560%2Cc_limit/00010-cinq-a-sept-spring-2024-ready-to-wear-credit-brand-spon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58446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6" name="Picture 4" descr="https://assets.vogue.com/photos/649c098e406cf236781d53d5/master/w_2560%2Cc_limit/00021-anna-october-resort-2024-credit-alex-mader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2914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8" name="Picture 6" descr="https://assets.vogue.com/photos/64ff6d1b14dfaccea60f94a3/master/w_2560%2Cc_limit/00034-staud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3296" y="1184565"/>
            <a:ext cx="3149276" cy="477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07852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79153" y="5953259"/>
            <a:ext cx="2117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Harunobumurata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34855" y="5953259"/>
            <a:ext cx="1244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Jil</a:t>
            </a:r>
            <a:r>
              <a:rPr lang="en-US" dirty="0"/>
              <a:t> Sander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94065" y="5908021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Cecilie</a:t>
            </a:r>
            <a:r>
              <a:rPr lang="en-US" dirty="0"/>
              <a:t> </a:t>
            </a:r>
            <a:r>
              <a:rPr lang="en-US" dirty="0" err="1"/>
              <a:t>Bahnsen</a:t>
            </a:r>
            <a:endParaRPr lang="en-US" dirty="0"/>
          </a:p>
        </p:txBody>
      </p:sp>
      <p:pic>
        <p:nvPicPr>
          <p:cNvPr id="65538" name="Picture 2" descr="https://assets.vogue.com/photos/64edd3b171419162cbf2ffbc/master/w_2560%2Cc_limit/00013-harunobu-murata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68404" y="859536"/>
            <a:ext cx="2939386" cy="5093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0" name="Picture 4" descr="https://assets.vogue.com/photos/63a08a10a07347eb5c15d3e2/master/w_2560%2Cc_limit/00027-jil-sander-pre-fall-2023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59536"/>
            <a:ext cx="3285138" cy="5093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2" name="Picture 6" descr="https://assets.vogue.com/photos/6491c2a8406cf236781d4b81/master/w_2560%2Cc_limit/00015-cecilie-bahnsen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19872" y="857221"/>
            <a:ext cx="3328416" cy="505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55257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79153" y="5953259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34855" y="5953259"/>
            <a:ext cx="2892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Christopher John Rogers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94065" y="5908021"/>
            <a:ext cx="1920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Maggie Marilyn</a:t>
            </a:r>
          </a:p>
        </p:txBody>
      </p:sp>
      <p:pic>
        <p:nvPicPr>
          <p:cNvPr id="66562" name="Picture 2" descr="https://assets.vogue.com/photos/63efcb630cde17f0f4133c38/master/w_2560%2Cc_limit/00011-huishan-zhang-fall-2023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73679" y="868680"/>
            <a:ext cx="2908005" cy="503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https://assets.vogue.com/photos/644e3691c805bb9571b61470/master/w_2560%2Cc_limit/00024-christopher-john-rogers-resort-2024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68680"/>
            <a:ext cx="3250064" cy="503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6" name="Picture 6" descr="https://assets.vogue.com/photos/6461ef7355936ebc93679864/master/w_2560%2Cc_limit/00013-maggie-marilyn-australia-resort-2024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19872" y="871096"/>
            <a:ext cx="3319272" cy="503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39022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Треугольный вырез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29883" y="5957607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11057" y="5964733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Burberry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Tory Burch</a:t>
            </a:r>
          </a:p>
        </p:txBody>
      </p:sp>
      <p:pic>
        <p:nvPicPr>
          <p:cNvPr id="1026" name="Picture 2" descr="https://assets.vogue.com/photos/63bd65e572fc0d5741d3b4c1/master/w_2560%2Cc_limit/00002-huishan-zhang-pre-fall-2023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75582" cy="480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ssets.vogue.com/photos/649c9afd71c79dd56bfc5687/master/w_2560%2Cc_limit/00037-burberry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2914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ssets.vogue.com/photos/6479ae1c62b13e5b1bb7ae12/master/w_2560%2Cc_limit/00013-tory-burch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7196" y="1184565"/>
            <a:ext cx="3145376" cy="477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22701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80145" y="5970120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Staud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985309" y="5961432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40124" y="5961432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Sept</a:t>
            </a:r>
          </a:p>
        </p:txBody>
      </p:sp>
      <p:pic>
        <p:nvPicPr>
          <p:cNvPr id="2050" name="Picture 2" descr="https://assets.vogue.com/photos/64835d1c39bae0764bdeaf6a/master/w_2560%2Cc_limit/00020-staud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10360" y="758952"/>
            <a:ext cx="3015201" cy="522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ssets.vogue.com/photos/64903eb3175bd4b8ed0656ba/master/w_2560%2Cc_limit/00027-huishan-zhang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47929"/>
            <a:ext cx="3362389" cy="52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ssets.vogue.com/photos/64fba09a9bcc607c4acf574e/master/w_2560%2Cc_limit/00021-cinq-a-sept-spring-2024-ready-to-wear-credit-brand-spon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72801" y="758953"/>
            <a:ext cx="3440245" cy="522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60842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122431" y="5961431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Proenza</a:t>
            </a:r>
            <a:r>
              <a:rPr lang="en-US" dirty="0"/>
              <a:t> </a:t>
            </a:r>
            <a:r>
              <a:rPr lang="en-US" dirty="0" err="1"/>
              <a:t>Schouler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32197" y="5961431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AZ Factory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40124" y="5961432"/>
            <a:ext cx="194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Veronica Beard</a:t>
            </a:r>
          </a:p>
        </p:txBody>
      </p:sp>
      <p:pic>
        <p:nvPicPr>
          <p:cNvPr id="3074" name="Picture 2" descr="https://assets.vogue.com/photos/6481932ee683cf0ef4e4d349/master/w_2560%2Cc_limit/00002-proenza-schouler-resort-2024-credit-davit-giorgadze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47040" y="649224"/>
            <a:ext cx="3065465" cy="531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ssets.vogue.com/photos/649050c1a22b7272aab2145b/master/w_2560%2Cc_limit/00007-az-factory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648681"/>
            <a:ext cx="3426396" cy="531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ssets.vogue.com/photos/64f9e85389e2bb47ff373f85/master/w_2560%2Cc_limit/00012-veronica-beard-spring%25202024-ready-to-wear-credit_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49867" y="648681"/>
            <a:ext cx="3501037" cy="531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4020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Брюки и юбки «Карго»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41100" y="5969650"/>
            <a:ext cx="194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Veronica Beard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7476" y="5964733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</a:t>
            </a:r>
            <a:r>
              <a:rPr lang="en-US" dirty="0" smtClean="0"/>
              <a:t>Sept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24117" y="5964733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Sept</a:t>
            </a:r>
          </a:p>
        </p:txBody>
      </p:sp>
      <p:pic>
        <p:nvPicPr>
          <p:cNvPr id="4098" name="Picture 2" descr="https://assets.vogue.com/photos/64f9e85478709c6d2d334f57/master/w_2560%2Cc_limit/00013-veronica-beard-spring%25202024-ready-to-wear-credit_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58446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ssets.vogue.com/photos/64fba0a150d9a3850c789280/master/w_2560%2Cc_limit/00025-cinq-a-sept-spring-2024-ready-to-wear-credit-brand-spon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2914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ssets.vogue.com/photos/64fba08306281db9290665e3/master/w_2560%2Cc_limit/00005-cinq-a-sept-spring-2024-ready-to-wear-credit-brand-spon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74152" y="1184565"/>
            <a:ext cx="3158420" cy="479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54374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41100" y="5969650"/>
            <a:ext cx="194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Veronica Beard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7476" y="5964733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</a:t>
            </a:r>
            <a:r>
              <a:rPr lang="en-US" dirty="0" smtClean="0"/>
              <a:t>Sept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363029" y="5964733"/>
            <a:ext cx="115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LaPointe</a:t>
            </a:r>
            <a:endParaRPr lang="en-US" dirty="0"/>
          </a:p>
        </p:txBody>
      </p:sp>
      <p:pic>
        <p:nvPicPr>
          <p:cNvPr id="5122" name="Picture 2" descr="https://assets.vogue.com/photos/649d7493c149451f30a3de32/master/w_2560%2Cc_limit/00006-cinq-a-sept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" r="1649"/>
          <a:stretch>
            <a:fillRect/>
          </a:stretch>
        </p:blipFill>
        <p:spPr bwMode="auto">
          <a:xfrm>
            <a:off x="4217987" y="768096"/>
            <a:ext cx="3351511" cy="519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ssets.vogue.com/photos/64f9e860fbc6391ac9eb8386/master/w_2560%2Cc_limit/00019-veronica-beard-spring%25202024-ready-to-wear-credit_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15636" y="768096"/>
            <a:ext cx="2998774" cy="519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ssets.vogue.com/photos/6480b7b7c71cf2944b551cea/master/w_2560%2Cc_limit/00010-lapointe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2500" y="768096"/>
            <a:ext cx="3424520" cy="519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84265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0452" y="5949290"/>
            <a:ext cx="325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Institut Français de la Mode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7476" y="5964733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System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63029" y="5964733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Rabanne</a:t>
            </a:r>
            <a:endParaRPr lang="en-US" dirty="0"/>
          </a:p>
        </p:txBody>
      </p:sp>
      <p:pic>
        <p:nvPicPr>
          <p:cNvPr id="6146" name="Picture 2" descr="https://assets.vogue.com/photos/649346785064f63dbb6a6322/master/w_2560%2Cc_limit/00008-institut-francais-de-la-mode-spring-2024-ready-to-wear-credit-guillaume-roujas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20913" y="777240"/>
            <a:ext cx="2993497" cy="518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ssets.vogue.com/photos/64959d760def6fd42956ec7c/master/w_2560%2Cc_limit/00003-system-spring-2024-menswear--credit-brand-spon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" r="1657"/>
          <a:stretch>
            <a:fillRect/>
          </a:stretch>
        </p:blipFill>
        <p:spPr bwMode="auto">
          <a:xfrm>
            <a:off x="4217988" y="806679"/>
            <a:ext cx="3316668" cy="514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ssets.vogue.com/photos/6494728427067feaf3002b01/master/w_2560%2Cc_limit/00028-paco-rabanne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92676" y="787841"/>
            <a:ext cx="3401332" cy="516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030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6824" y="205383"/>
            <a:ext cx="1156411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cap="all" dirty="0" smtClean="0">
                <a:solidFill>
                  <a:srgbClr val="303030"/>
                </a:solidFill>
                <a:latin typeface="Montserrat"/>
              </a:rPr>
              <a:t>         </a:t>
            </a:r>
            <a:r>
              <a:rPr lang="en-US" sz="2400" b="1" cap="all" dirty="0" smtClean="0">
                <a:solidFill>
                  <a:srgbClr val="303030"/>
                </a:solidFill>
                <a:latin typeface="Montserrat"/>
              </a:rPr>
              <a:t> </a:t>
            </a:r>
            <a:r>
              <a:rPr lang="ru-RU" sz="3200" b="1" cap="all" dirty="0"/>
              <a:t>PRET-A-PORTER ИЛИ </a:t>
            </a:r>
            <a:r>
              <a:rPr lang="ru-RU" sz="3200" b="1" cap="all" dirty="0" smtClean="0"/>
              <a:t>READY-TO-WEAR</a:t>
            </a:r>
            <a:endParaRPr lang="en-US" sz="3200" b="1" cap="all" dirty="0" smtClean="0"/>
          </a:p>
          <a:p>
            <a:endParaRPr lang="ru-RU" sz="3200" b="1" cap="all" dirty="0"/>
          </a:p>
          <a:p>
            <a:pPr algn="just"/>
            <a:r>
              <a:rPr lang="en-US" sz="3200" dirty="0" smtClean="0"/>
              <a:t>      </a:t>
            </a:r>
            <a:r>
              <a:rPr lang="ru-RU" sz="3200" dirty="0" smtClean="0"/>
              <a:t>По </a:t>
            </a:r>
            <a:r>
              <a:rPr lang="ru-RU" sz="3200" dirty="0"/>
              <a:t>коллекции </a:t>
            </a:r>
            <a:r>
              <a:rPr lang="ru-RU" sz="3200" dirty="0" err="1"/>
              <a:t>Pret</a:t>
            </a:r>
            <a:r>
              <a:rPr lang="ru-RU" sz="3200" dirty="0"/>
              <a:t>-a-</a:t>
            </a:r>
            <a:r>
              <a:rPr lang="ru-RU" sz="3200" dirty="0" err="1"/>
              <a:t>Porter</a:t>
            </a:r>
            <a:r>
              <a:rPr lang="ru-RU" sz="3200" dirty="0"/>
              <a:t> (она же </a:t>
            </a:r>
            <a:r>
              <a:rPr lang="ru-RU" sz="3200" dirty="0" err="1"/>
              <a:t>Ready-to-Wear</a:t>
            </a:r>
            <a:r>
              <a:rPr lang="ru-RU" sz="3200" dirty="0" smtClean="0"/>
              <a:t>)</a:t>
            </a:r>
            <a:r>
              <a:rPr lang="ru-RU" sz="3200" dirty="0"/>
              <a:t> </a:t>
            </a:r>
            <a:r>
              <a:rPr lang="ru-RU" sz="3200" dirty="0" smtClean="0"/>
              <a:t>отслеживаются </a:t>
            </a:r>
            <a:r>
              <a:rPr lang="ru-RU" sz="3200" dirty="0"/>
              <a:t>главные тенденции сезона. Эта одежда выпускается более крупными партиями для массовой продажи в бутиках домов мод и в </a:t>
            </a:r>
            <a:r>
              <a:rPr lang="ru-RU" sz="3200" dirty="0" err="1"/>
              <a:t>мультибрендовых</a:t>
            </a:r>
            <a:r>
              <a:rPr lang="ru-RU" sz="3200" dirty="0"/>
              <a:t> магазинах. </a:t>
            </a:r>
            <a:r>
              <a:rPr lang="en-US" sz="3200" dirty="0" smtClean="0"/>
              <a:t>    </a:t>
            </a:r>
          </a:p>
          <a:p>
            <a:pPr algn="just"/>
            <a:r>
              <a:rPr lang="en-US" sz="3200" dirty="0"/>
              <a:t> </a:t>
            </a:r>
            <a:r>
              <a:rPr lang="en-US" sz="3200" dirty="0" smtClean="0"/>
              <a:t>     </a:t>
            </a:r>
            <a:r>
              <a:rPr lang="ru-RU" sz="3200" dirty="0" smtClean="0"/>
              <a:t>Дорогостоящая </a:t>
            </a:r>
            <a:r>
              <a:rPr lang="ru-RU" sz="3200" dirty="0"/>
              <a:t>линия </a:t>
            </a:r>
            <a:r>
              <a:rPr lang="ru-RU" sz="3200" dirty="0" err="1"/>
              <a:t>Haute</a:t>
            </a:r>
            <a:r>
              <a:rPr lang="ru-RU" sz="3200" dirty="0"/>
              <a:t> </a:t>
            </a:r>
            <a:r>
              <a:rPr lang="ru-RU" sz="3200" dirty="0" err="1"/>
              <a:t>Couture</a:t>
            </a:r>
            <a:r>
              <a:rPr lang="ru-RU" sz="3200" dirty="0"/>
              <a:t> подчас поддерживает имя и репутацию дома моды, в то время как основную прибыль ему приносит как раз линия </a:t>
            </a:r>
            <a:r>
              <a:rPr lang="ru-RU" sz="3200" dirty="0" err="1"/>
              <a:t>Pret</a:t>
            </a:r>
            <a:r>
              <a:rPr lang="ru-RU" sz="3200" dirty="0"/>
              <a:t>-a-</a:t>
            </a:r>
            <a:r>
              <a:rPr lang="ru-RU" sz="3200" dirty="0" err="1"/>
              <a:t>Porter</a:t>
            </a:r>
            <a:r>
              <a:rPr lang="ru-RU" sz="3200" dirty="0"/>
              <a:t>. Эта одежда шьется по стандартным размерным линейкам, но зачастую нисколько не уступает по качеству и сложности исполнения </a:t>
            </a:r>
            <a:r>
              <a:rPr lang="ru-RU" sz="3200" dirty="0" err="1"/>
              <a:t>кутюрным</a:t>
            </a:r>
            <a:r>
              <a:rPr lang="ru-RU" sz="3200" dirty="0"/>
              <a:t> изделиям — все зависит от сложности изделия.</a:t>
            </a:r>
          </a:p>
          <a:p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644397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3004" y="247720"/>
            <a:ext cx="7729728" cy="60433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Банты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770773" y="5984057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MSGM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19311" y="5927911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Alexis </a:t>
            </a:r>
            <a:r>
              <a:rPr lang="en-US" dirty="0" err="1"/>
              <a:t>Mabille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92582" y="5964733"/>
            <a:ext cx="1552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Sandy Liang</a:t>
            </a:r>
          </a:p>
        </p:txBody>
      </p:sp>
      <p:pic>
        <p:nvPicPr>
          <p:cNvPr id="7170" name="Picture 2" descr="https://assets.vogue.com/photos/6481f34562b13e5b1bb7b003/master/w_2560%2Cc_limit/00020-msgm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58446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ssets.vogue.com/photos/64a4269ee9958209f83b665e/master/w_2560%2Cc_limit/00006-alexis-mabille-fall-2023-couture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2914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assets.vogue.com/photos/64fe288be888c16e8df8efd3/master/w_2560%2Cc_limit/00001-sandy%2520liang-spring%25202024-ready%2520to%2520wear-credit-filippo%2520fior-gorunway.com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3296" y="1184565"/>
            <a:ext cx="3149276" cy="477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04264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00395" y="5984057"/>
            <a:ext cx="20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LoveShackFancy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48454" y="5976057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Zimmermann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25654" y="5964733"/>
            <a:ext cx="211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Christopher Kane</a:t>
            </a:r>
          </a:p>
        </p:txBody>
      </p:sp>
      <p:pic>
        <p:nvPicPr>
          <p:cNvPr id="8194" name="Picture 2" descr="https://assets.vogue.com/photos/648053b4e2581e9fdd4c94ec/master/w_2560%2Cc_limit/00015-loveshackfancy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57850" y="841248"/>
            <a:ext cx="2967712" cy="514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assets.vogue.com/photos/64822afaf5c43ef085f2cdd3/master/w_2560%2Cc_limit/00041-zimmermann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41248"/>
            <a:ext cx="3304332" cy="512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assets.vogue.com/photos/648701a639bae0764bdeaf92/master/w_2560%2Cc_limit/00024-christopher-kane-resort-2024-credit-douglas-irvine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2500" y="815593"/>
            <a:ext cx="3393220" cy="514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97687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44947" y="5984057"/>
            <a:ext cx="22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Greta Constantine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89168" y="5964733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Cecilie</a:t>
            </a:r>
            <a:r>
              <a:rPr lang="en-US" dirty="0"/>
              <a:t> </a:t>
            </a:r>
            <a:r>
              <a:rPr lang="en-US" dirty="0" err="1" smtClean="0"/>
              <a:t>Bahnsen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725654" y="5964733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Sara </a:t>
            </a:r>
            <a:r>
              <a:rPr lang="en-US" dirty="0" err="1"/>
              <a:t>Battaglia</a:t>
            </a:r>
            <a:endParaRPr lang="en-US" dirty="0"/>
          </a:p>
        </p:txBody>
      </p:sp>
      <p:pic>
        <p:nvPicPr>
          <p:cNvPr id="9218" name="Picture 2" descr="https://assets.vogue.com/photos/64871ec2c943a2672e3e7d59/master/w_2560%2Cc_limit/00009-greta-constantine-resort-2024-credit-carlos-+-alyse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68146" y="685800"/>
            <a:ext cx="3057415" cy="529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ssets.vogue.com/photos/6491c2a31723709f8530a7ab/master/w_2560%2Cc_limit/00011-cecilie-bahnsen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694518"/>
            <a:ext cx="3398964" cy="527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assets.vogue.com/photos/649ac0e5cbbd9203f434ce4f/master/w_2560%2Cc_limit/00026-sara-battaglia-spring-2024-ready-to-wear-credit-alberto-degano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9379" y="690711"/>
            <a:ext cx="3448637" cy="523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18184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1320" y="266754"/>
            <a:ext cx="7729728" cy="60433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Тотал</a:t>
            </a:r>
            <a:r>
              <a:rPr lang="ru-RU" dirty="0" smtClean="0"/>
              <a:t> лук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08674" y="6003380"/>
            <a:ext cx="202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Carolina Herrera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04276" y="597982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Tory Burch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71958" y="5968760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Sergio Hudson</a:t>
            </a:r>
          </a:p>
        </p:txBody>
      </p:sp>
      <p:pic>
        <p:nvPicPr>
          <p:cNvPr id="10242" name="Picture 2" descr="https://assets.vogue.com/photos/6500e8cebbc0e55ab7b271d0/master/w_2560%2Cc_limit/00029-carolina-herrera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833313" y="1190643"/>
            <a:ext cx="2777240" cy="481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assets.vogue.com/photos/6500485ac89b0e68c4cd5663/master/w_2560%2Cc_limit/00013-tory-burch-collection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095377" cy="479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assets.vogue.com/photos/64ff6f336f9bf34c1630fe10/master/w_2560%2Cc_limit/00011-sergio%2520hudson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65008" y="1184565"/>
            <a:ext cx="3167564" cy="480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80548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06687" y="6003380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Staud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22249" y="5984057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Ermanno</a:t>
            </a:r>
            <a:r>
              <a:rPr lang="en-US" dirty="0"/>
              <a:t> </a:t>
            </a:r>
            <a:r>
              <a:rPr lang="en-US" dirty="0" err="1" smtClean="0"/>
              <a:t>Scervino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33649" y="5975609"/>
            <a:ext cx="15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Alexis </a:t>
            </a:r>
            <a:r>
              <a:rPr lang="en-US" dirty="0" err="1"/>
              <a:t>Mabill</a:t>
            </a:r>
            <a:endParaRPr lang="en-US" dirty="0"/>
          </a:p>
        </p:txBody>
      </p:sp>
      <p:pic>
        <p:nvPicPr>
          <p:cNvPr id="11266" name="Picture 2" descr="https://assets.vogue.com/photos/64ff6d0860cc71019411fbfa/master/w_2560%2Cc_limit/00016-staud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15638" y="768096"/>
            <a:ext cx="3021074" cy="523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ssets.vogue.com/photos/649c41cac8b9c3cbcdc82a1d/master/w_2560%2Cc_limit/00019-ermanno-scervino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02060"/>
            <a:ext cx="3406563" cy="528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assets.vogue.com/photos/64a426b5a358cf0a7f611d99/master/w_2560%2Cc_limit/00024-alexis-mabille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82598" y="768096"/>
            <a:ext cx="3431688" cy="520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0622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22639" y="5984057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Ralph Lauren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22249" y="5984057"/>
            <a:ext cx="202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Carolina Herrera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33649" y="5975609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Ralph Lauren</a:t>
            </a:r>
          </a:p>
        </p:txBody>
      </p:sp>
      <p:pic>
        <p:nvPicPr>
          <p:cNvPr id="12290" name="Picture 2" descr="https://assets.vogue.com/photos/649d46bbf496fd5039bb2f7e/master/w_2560%2Cc_limit/00001-ralph-lauren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31466" y="795528"/>
            <a:ext cx="2989220" cy="518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assets.vogue.com/photos/649d46dc66900939f91941d0/master/w_2560%2Cc_limit/00021-ralph-lauren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75332" y="804640"/>
            <a:ext cx="3407606" cy="5170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assets.vogue.com/photos/6500e8cb363a776795a79fbb/master/w_2560%2Cc_limit/00026-carolina-herrera-spring-2024-ready-to-wear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04640"/>
            <a:ext cx="3334956" cy="5170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20506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перчатки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84912" y="5984057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Ahluwalia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26512" y="5984057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Cos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116922" y="5974715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Sergio Hudson</a:t>
            </a:r>
          </a:p>
        </p:txBody>
      </p:sp>
      <p:pic>
        <p:nvPicPr>
          <p:cNvPr id="13314" name="Picture 2" descr="https://assets.vogue.com/photos/6505947240ff57ead48c315e/master/w_2560%2Cc_limit/00001-ahluwalia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64206" cy="479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assets.vogue.com/photos/6501cf12d489f599c6506212/master/w_2560%2Cc_limit/00018-cos-fall-2023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9352" cy="479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assets.vogue.com/photos/64ff6f245b5155efd541a90c/master/w_2560%2Cc_limit/00003-sergio%2520hudson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75922" y="1184565"/>
            <a:ext cx="3156650" cy="479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4050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6443" y="5971909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Anna October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42381" y="5971909"/>
            <a:ext cx="1795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Julie de Libran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88131" y="5963642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Patou</a:t>
            </a:r>
            <a:endParaRPr lang="en-US" dirty="0"/>
          </a:p>
        </p:txBody>
      </p:sp>
      <p:pic>
        <p:nvPicPr>
          <p:cNvPr id="14338" name="Picture 2" descr="https://assets.vogue.com/photos/649c09968ce475c1df7e05f4/master/w_2560%2Cc_limit/00027-anna-october-resort-2024-credit-alex-mader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89254" y="722376"/>
            <a:ext cx="3029298" cy="524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assets.vogue.com/photos/64a2ad3e55936ebc9367b152/master/w_2560%2Cc_limit/00010-julie-de-libran-fall-2023-couture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22376"/>
            <a:ext cx="3385625" cy="524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assets.vogue.com/photos/64a1c5629a401f430c2a29ed/master/w_2560%2Cc_limit/00018-patou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82597" y="722376"/>
            <a:ext cx="3459378" cy="524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57554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6443" y="5971909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Bibhu </a:t>
            </a:r>
            <a:r>
              <a:rPr lang="en-US" dirty="0" err="1"/>
              <a:t>Mohapatra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07557" y="5971909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AZ Factory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88131" y="5963642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Patou</a:t>
            </a:r>
            <a:endParaRPr lang="en-US" dirty="0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15362" name="Picture 2" descr="https://assets.vogue.com/photos/6488301106ac0df427c1bb7b/master/w_2560%2Cc_limit/00015-bibhu-mohapatra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89254" y="722376"/>
            <a:ext cx="3029298" cy="524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assets.vogue.com/photos/649050bfe2581e9fdd4c9993/master/w_2560%2Cc_limit/00006-az-factory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750139"/>
            <a:ext cx="3362388" cy="521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81672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сборка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29112" y="5928530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Eudon</a:t>
            </a:r>
            <a:r>
              <a:rPr lang="en-US" dirty="0"/>
              <a:t> Choi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8370" y="5906570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Palmer Harding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24253" y="5906570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Sept</a:t>
            </a:r>
          </a:p>
        </p:txBody>
      </p:sp>
      <p:pic>
        <p:nvPicPr>
          <p:cNvPr id="16386" name="Picture 2" descr="https://assets.vogue.com/photos/6505882389cbdbdec634e38f/master/w_2560%2Cc_limit/00016-eudon-choi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36626" cy="474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assets.vogue.com/photos/64f8918347bc7277c2aae007/master/w_2560%2Cc_limit/00014-palmer-harding-spring-2024-ready-to-wear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50262" cy="472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assets.vogue.com/photos/64fba0a506281db9290665e5/master/w_2560%2Cc_limit/00028-cinq-a-sept-spring-2024-ready-to-wear-credit-brand-spon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19872" y="1184565"/>
            <a:ext cx="3112700" cy="47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23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5526" y="117693"/>
            <a:ext cx="1156411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cap="all" dirty="0" smtClean="0">
                <a:solidFill>
                  <a:srgbClr val="303030"/>
                </a:solidFill>
                <a:latin typeface="Montserrat"/>
              </a:rPr>
              <a:t>         </a:t>
            </a:r>
            <a:r>
              <a:rPr lang="ru-RU" sz="2400" b="1" dirty="0" smtClean="0"/>
              <a:t>Также </a:t>
            </a:r>
            <a:r>
              <a:rPr lang="ru-RU" sz="2400" b="1" dirty="0"/>
              <a:t>коллекции делятся по сезонам</a:t>
            </a:r>
            <a:r>
              <a:rPr lang="ru-RU" sz="2400" b="1" dirty="0" smtClean="0"/>
              <a:t>:</a:t>
            </a:r>
            <a:endParaRPr lang="ru-RU" sz="2400" dirty="0" smtClean="0"/>
          </a:p>
          <a:p>
            <a:pPr algn="just"/>
            <a:r>
              <a:rPr lang="ru-RU" sz="2400" dirty="0" smtClean="0"/>
              <a:t>          «</a:t>
            </a:r>
            <a:r>
              <a:rPr lang="ru-RU" sz="2400" b="1" dirty="0"/>
              <a:t>SS</a:t>
            </a:r>
            <a:r>
              <a:rPr lang="ru-RU" sz="2400" dirty="0"/>
              <a:t>», «</a:t>
            </a:r>
            <a:r>
              <a:rPr lang="ru-RU" sz="2400" b="1" dirty="0" err="1"/>
              <a:t>spring-summer</a:t>
            </a:r>
            <a:r>
              <a:rPr lang="ru-RU" sz="2400" dirty="0"/>
              <a:t>» - весна-лето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          «</a:t>
            </a:r>
            <a:r>
              <a:rPr lang="ru-RU" sz="2400" b="1" dirty="0"/>
              <a:t>FW</a:t>
            </a:r>
            <a:r>
              <a:rPr lang="ru-RU" sz="2400" dirty="0"/>
              <a:t>», «</a:t>
            </a:r>
            <a:r>
              <a:rPr lang="ru-RU" sz="2400" b="1" dirty="0" err="1"/>
              <a:t>fall-winter</a:t>
            </a:r>
            <a:r>
              <a:rPr lang="ru-RU" sz="2400" dirty="0"/>
              <a:t>», а иногда и просто «</a:t>
            </a:r>
            <a:r>
              <a:rPr lang="ru-RU" sz="2400" b="1" dirty="0" err="1"/>
              <a:t>Fall</a:t>
            </a:r>
            <a:r>
              <a:rPr lang="ru-RU" sz="2400" dirty="0"/>
              <a:t>» – осень-зима.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Сезонные коллекции показывают на неделях моды в Милане, Париже, Лондоне, Нью-Йорке, Берлине и других столицах мировой моды</a:t>
            </a:r>
            <a:r>
              <a:rPr lang="ru-RU" sz="2400" dirty="0" smtClean="0"/>
              <a:t>.</a:t>
            </a:r>
            <a:endParaRPr lang="ru-RU" sz="2400" b="1" cap="all" dirty="0" smtClean="0"/>
          </a:p>
          <a:p>
            <a:r>
              <a:rPr lang="ru-RU" sz="2400" b="1" cap="all" dirty="0"/>
              <a:t> </a:t>
            </a:r>
            <a:r>
              <a:rPr lang="ru-RU" sz="2400" b="1" cap="all" dirty="0" smtClean="0"/>
              <a:t>          PRE-COLLECTION</a:t>
            </a:r>
            <a:endParaRPr lang="ru-RU" sz="2400" b="1" cap="all" dirty="0"/>
          </a:p>
          <a:p>
            <a:pPr algn="just"/>
            <a:r>
              <a:rPr lang="ru-RU" sz="2400" dirty="0" smtClean="0"/>
              <a:t>           Пре-коллекции </a:t>
            </a:r>
            <a:r>
              <a:rPr lang="ru-RU" sz="2400" dirty="0"/>
              <a:t>(</a:t>
            </a:r>
            <a:r>
              <a:rPr lang="ru-RU" sz="2400" dirty="0" err="1"/>
              <a:t>Pre-fall</a:t>
            </a:r>
            <a:r>
              <a:rPr lang="ru-RU" sz="2400" dirty="0"/>
              <a:t> — предосенняя, </a:t>
            </a:r>
            <a:r>
              <a:rPr lang="ru-RU" sz="2400" dirty="0" err="1"/>
              <a:t>Pre-spring</a:t>
            </a:r>
            <a:r>
              <a:rPr lang="ru-RU" sz="2400" dirty="0"/>
              <a:t> — предвесенняя) - это </a:t>
            </a:r>
            <a:r>
              <a:rPr lang="ru-RU" sz="2400" dirty="0" smtClean="0"/>
              <a:t>возможность «заглянуть»</a:t>
            </a:r>
            <a:r>
              <a:rPr lang="ru-RU" sz="2400" dirty="0"/>
              <a:t> в те сезоны, которые наступят нескоро. </a:t>
            </a:r>
            <a:r>
              <a:rPr lang="ru-RU" sz="2400" dirty="0" smtClean="0"/>
              <a:t>На </a:t>
            </a:r>
            <a:r>
              <a:rPr lang="ru-RU" sz="2400" dirty="0"/>
              <a:t>подиум такие коллекции не </a:t>
            </a:r>
            <a:r>
              <a:rPr lang="ru-RU" sz="2400" dirty="0" smtClean="0"/>
              <a:t>попадают.</a:t>
            </a:r>
            <a:endParaRPr lang="ru-RU" sz="2400" dirty="0"/>
          </a:p>
          <a:p>
            <a:pPr algn="just"/>
            <a:r>
              <a:rPr lang="ru-RU" sz="2400" dirty="0"/>
              <a:t> </a:t>
            </a:r>
            <a:r>
              <a:rPr lang="ru-RU" sz="2400" dirty="0" smtClean="0"/>
              <a:t>     К межсезонным </a:t>
            </a:r>
            <a:r>
              <a:rPr lang="ru-RU" sz="2400" dirty="0"/>
              <a:t>обновлениям также относятся </a:t>
            </a:r>
            <a:r>
              <a:rPr lang="ru-RU" sz="2400" b="1" dirty="0" err="1"/>
              <a:t>Resort</a:t>
            </a:r>
            <a:r>
              <a:rPr lang="ru-RU" sz="2400" dirty="0"/>
              <a:t> и </a:t>
            </a:r>
            <a:r>
              <a:rPr lang="ru-RU" sz="2400" b="1" dirty="0" err="1"/>
              <a:t>Cruise</a:t>
            </a:r>
            <a:r>
              <a:rPr lang="ru-RU" sz="2400" dirty="0"/>
              <a:t>. </a:t>
            </a:r>
            <a:r>
              <a:rPr lang="ru-RU" sz="2400" dirty="0" smtClean="0"/>
              <a:t>Оба </a:t>
            </a:r>
            <a:r>
              <a:rPr lang="ru-RU" sz="2400" dirty="0"/>
              <a:t>термина – </a:t>
            </a:r>
            <a:r>
              <a:rPr lang="ru-RU" sz="2400" dirty="0" err="1"/>
              <a:t>Resort</a:t>
            </a:r>
            <a:r>
              <a:rPr lang="ru-RU" sz="2400" dirty="0"/>
              <a:t> и </a:t>
            </a:r>
            <a:r>
              <a:rPr lang="ru-RU" sz="2400" dirty="0" err="1"/>
              <a:t>Cruise</a:t>
            </a:r>
            <a:r>
              <a:rPr lang="ru-RU" sz="2400" dirty="0"/>
              <a:t> (их еще называют </a:t>
            </a:r>
            <a:r>
              <a:rPr lang="ru-RU" sz="2400" dirty="0" err="1"/>
              <a:t>Travel-collection</a:t>
            </a:r>
            <a:r>
              <a:rPr lang="ru-RU" sz="2400" dirty="0"/>
              <a:t>) используются в качестве синонимов и применяются по отношению к коллекции, которую компании презентуют в период с мая по </a:t>
            </a:r>
            <a:r>
              <a:rPr lang="ru-RU" sz="2400" dirty="0" smtClean="0"/>
              <a:t>июль в </a:t>
            </a:r>
            <a:r>
              <a:rPr lang="ru-RU" sz="2400" dirty="0"/>
              <a:t>виде </a:t>
            </a:r>
            <a:r>
              <a:rPr lang="ru-RU" sz="2400" dirty="0" err="1" smtClean="0"/>
              <a:t>фэшн</a:t>
            </a:r>
            <a:r>
              <a:rPr lang="ru-RU" sz="2400" dirty="0" smtClean="0"/>
              <a:t>-снимков. </a:t>
            </a:r>
            <a:r>
              <a:rPr lang="ru-RU" sz="2400" dirty="0"/>
              <a:t>В продажу </a:t>
            </a:r>
            <a:r>
              <a:rPr lang="ru-RU" sz="2400" dirty="0" smtClean="0"/>
              <a:t>изделия поступают </a:t>
            </a:r>
            <a:r>
              <a:rPr lang="ru-RU" sz="2400" dirty="0"/>
              <a:t>ближе к зиме, </a:t>
            </a:r>
            <a:r>
              <a:rPr lang="ru-RU" sz="2400" dirty="0" smtClean="0"/>
              <a:t>для покупателей, отдыхающих в </a:t>
            </a:r>
            <a:r>
              <a:rPr lang="ru-RU" sz="2400" dirty="0"/>
              <a:t>теплых странах в зимний сезон. В коллекции представлены купальники, легкие платья, накидки, туники для отпуска на море или океанском побережье. Некоторые бренды, напротив, выпускают каталог с теплыми вещами – пуховиками, куртками, экипировкой для лыжников и сноубордистов, для тех, кто предпочитает зимние виды отдыха.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9192925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29112" y="5928530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Lela Rose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97875" y="5906570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Bondi Born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24253" y="5906570"/>
            <a:ext cx="1641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Acne Studios</a:t>
            </a:r>
          </a:p>
        </p:txBody>
      </p:sp>
      <p:pic>
        <p:nvPicPr>
          <p:cNvPr id="17410" name="Picture 2" descr="Image may contain Human Person Clothing Apparel and Plant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36743" y="804672"/>
            <a:ext cx="2944103" cy="510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assets.vogue.com/photos/6461ee6265001da25bffa7ac/master/w_2560%2Cc_limit/00039-bondi-born-australia-resort-2024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806492"/>
            <a:ext cx="3289236" cy="510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s://assets.vogue.com/photos/64005487079237f39a103bb4/master/w_2560%2Cc_limit/00046-acne-studios-fall-2023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301469" y="804672"/>
            <a:ext cx="3362088" cy="510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9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89646" y="5906570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97875" y="5906570"/>
            <a:ext cx="115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LaPointe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24253" y="5906570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Bondi Born</a:t>
            </a:r>
          </a:p>
        </p:txBody>
      </p:sp>
      <p:pic>
        <p:nvPicPr>
          <p:cNvPr id="18434" name="Picture 2" descr="https://assets.vogue.com/photos/63bd65e8a426ef92a40af771/master/w_2560%2Cc_limit/00003-huishan-zhang-pre-fall-2023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726190" y="786384"/>
            <a:ext cx="2954656" cy="512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assets.vogue.com/photos/6480b7b9346bc63165210d80/master/w_2560%2Cc_limit/00012-lapointe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778136"/>
            <a:ext cx="3307524" cy="512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assets.vogue.com/photos/6461ee57135790a539abef6f/master/w_2560%2Cc_limit/00035-bondi-born-australia-resort-2024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62654" y="786384"/>
            <a:ext cx="3374139" cy="512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09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жилеты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52631" y="5974715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Etro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91070" y="5927911"/>
            <a:ext cx="1936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Gabriela Hearst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58399" y="5963524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Sergio Hudson</a:t>
            </a:r>
          </a:p>
        </p:txBody>
      </p:sp>
      <p:pic>
        <p:nvPicPr>
          <p:cNvPr id="1026" name="Picture 2" descr="https://assets.vogue.com/photos/63f69658dec767dea7ef5605/master/w_2560%2Cc_limit/00031-etro-fall-2023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64206" cy="479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ssets.vogue.com/photos/6500b06867a308563856e9b6/master/w_2560%2Cc_limit/00024-gabriela-hearst-spring-2024-ready-to-wear-details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2914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ssets.vogue.com/photos/64ff6f2bf34b41c70fe06ca7/master/w_2560%2Cc_limit/00005-sergio%2520hudson-spring-2024-ready-to-wear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3296" y="1184565"/>
            <a:ext cx="3149276" cy="477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2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34671" y="5964733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Rag &amp; Bone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53956" y="5957097"/>
            <a:ext cx="2654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MM6 </a:t>
            </a:r>
            <a:r>
              <a:rPr lang="en-US" dirty="0" err="1"/>
              <a:t>Maison</a:t>
            </a:r>
            <a:r>
              <a:rPr lang="en-US" dirty="0"/>
              <a:t> </a:t>
            </a:r>
            <a:r>
              <a:rPr lang="en-US" dirty="0" err="1" smtClean="0"/>
              <a:t>Margiela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68500" y="5957097"/>
            <a:ext cx="1991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Maria McManus</a:t>
            </a:r>
          </a:p>
        </p:txBody>
      </p:sp>
      <p:pic>
        <p:nvPicPr>
          <p:cNvPr id="2050" name="Picture 2" descr="https://assets.vogue.com/photos/650481d5c02825c06c1476ee/master/w_2560%2Cc_limit/00018-rag-and-bone-spring-2024-ready-to-wear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41763" y="640080"/>
            <a:ext cx="3072647" cy="532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ssets.vogue.com/photos/64761982e9958209f83b4bc0/master/w_2560%2Cc_limit/00004-mm6-maison-margiela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3866829" y="640081"/>
            <a:ext cx="3429149" cy="531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ssets.vogue.com/photos/647ddf2fc943a2672e3e7ad6/master/w_2560%2Cc_limit/00019-maria-mcmanus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7942661" y="640080"/>
            <a:ext cx="3503849" cy="531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90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7175" y="5957097"/>
            <a:ext cx="547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Tibi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56737" y="5957097"/>
            <a:ext cx="2739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Baum und </a:t>
            </a:r>
            <a:r>
              <a:rPr lang="en-US" dirty="0" err="1"/>
              <a:t>Pferdgarten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68500" y="5957097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Armani </a:t>
            </a:r>
            <a:r>
              <a:rPr lang="en-US" dirty="0" err="1"/>
              <a:t>Privé</a:t>
            </a:r>
            <a:endParaRPr lang="en-US" dirty="0"/>
          </a:p>
        </p:txBody>
      </p:sp>
      <p:pic>
        <p:nvPicPr>
          <p:cNvPr id="3074" name="Picture 2" descr="https://assets.vogue.com/photos/64fcd518b228a2fcc20a494f/master/w_2560%2Cc_limit/00011-tibi-spring-2024-ready-to-wear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52318" y="658368"/>
            <a:ext cx="3057686" cy="529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ssets.vogue.com/photos/64d3e9e06d2b1f02bbf7b73c/master/w_2560%2Cc_limit/00009-baum-und-pferdgarten-spring-2024-ready-to-wear-copenhagen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658368"/>
            <a:ext cx="3417354" cy="529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ssets.vogue.com/photos/64a47263bbb79c09d48cea0a/master/w_2560%2Cc_limit/00023-armani-prive-fall-2023-couture-credit-gorunway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43324" y="658368"/>
            <a:ext cx="3491798" cy="529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26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перья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75395" y="5964733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Cinq à Sept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13468" y="5926914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32215" y="5964733"/>
            <a:ext cx="115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LaPointe</a:t>
            </a:r>
            <a:endParaRPr lang="en-US" dirty="0"/>
          </a:p>
        </p:txBody>
      </p:sp>
      <p:pic>
        <p:nvPicPr>
          <p:cNvPr id="4098" name="Picture 2" descr="https://assets.vogue.com/photos/649d74935064f63dbb6a6aaf/master/w_2560%2Cc_limit/00005-cinq-a-sept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3" r="6733"/>
          <a:stretch>
            <a:fillRect/>
          </a:stretch>
        </p:blipFill>
        <p:spPr bwMode="auto">
          <a:xfrm>
            <a:off x="955964" y="1184565"/>
            <a:ext cx="2758446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ssets.vogue.com/photos/63bd65df2a9e601f64a0da3e/master/w_2560%2Cc_limit/00001-huishan-zhang-pre-fall-2023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1184565"/>
            <a:ext cx="3078925" cy="477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ssets.vogue.com/photos/6480b7b1d4288ba4c9a62abf/master/w_2560%2Cc_limit/00008-lapointe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74152" y="1184565"/>
            <a:ext cx="3158420" cy="479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70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85703" y="5974715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Reem</a:t>
            </a:r>
            <a:r>
              <a:rPr lang="en-US" dirty="0"/>
              <a:t> </a:t>
            </a:r>
            <a:r>
              <a:rPr lang="en-US" dirty="0" err="1"/>
              <a:t>Acra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913468" y="5926914"/>
            <a:ext cx="1656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Ralph Lauren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32215" y="5964733"/>
            <a:ext cx="1265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Cult Gaia</a:t>
            </a:r>
          </a:p>
        </p:txBody>
      </p:sp>
      <p:pic>
        <p:nvPicPr>
          <p:cNvPr id="5122" name="Picture 2" descr="https://assets.vogue.com/photos/64ef4e94ef2526a6e1b28436/master/w_2560%2Cc_limit/00010-reem-acra-spring-2024-ready-to-wear-credit-brand-fadi-acra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94530" y="731520"/>
            <a:ext cx="3025640" cy="5243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ssets.vogue.com/photos/649d46ca406cf236781d55ee/master/w_2560%2Cc_limit/00010-ralph-lauren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27589"/>
            <a:ext cx="3353245" cy="519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ssets.vogue.com/photos/64e3366d7410abb2c147e83c/master/w_2560%2Cc_limit/00008-cult-gaia-fall-2023-ready-to-wear-credit-dominic-haydn-rawle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69049" y="718463"/>
            <a:ext cx="3470679" cy="526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48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60606" y="591147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13468" y="5926914"/>
            <a:ext cx="1843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Roland </a:t>
            </a:r>
            <a:r>
              <a:rPr lang="en-US" dirty="0" err="1"/>
              <a:t>Mouret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33393" y="5885639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 </a:t>
            </a:r>
            <a:r>
              <a:rPr lang="en-US" dirty="0" err="1"/>
              <a:t>DoubleJ</a:t>
            </a:r>
            <a:endParaRPr lang="en-US" dirty="0"/>
          </a:p>
        </p:txBody>
      </p:sp>
      <p:pic>
        <p:nvPicPr>
          <p:cNvPr id="6146" name="Picture 2" descr="https://assets.vogue.com/photos/64873f186d2b1f02bbf793d7/master/w_2560%2Cc_limit/00006-sea-resort-2024-credit-brand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36487" y="630936"/>
            <a:ext cx="3056099" cy="529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ssets.vogue.com/photos/64876eec0def6fd42956e36e/master/w_2560%2Cc_limit/00006-roland-mouret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641255"/>
            <a:ext cx="3398965" cy="527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ssets.vogue.com/photos/64948f94f496fd5039bb280f/master/w_2560%2Cc_limit/00009-la-doublej-resort-2024-credit-amina-marazzi-gandolfi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17599" y="641255"/>
            <a:ext cx="3473008" cy="527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4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Приталенный силуэт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01101" y="5959470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Christian </a:t>
            </a:r>
            <a:r>
              <a:rPr lang="en-US" dirty="0" smtClean="0"/>
              <a:t>Dior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26512" y="5984057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Chloé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100558" y="5966196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Markarian</a:t>
            </a:r>
            <a:endParaRPr lang="en-US" dirty="0"/>
          </a:p>
        </p:txBody>
      </p:sp>
      <p:pic>
        <p:nvPicPr>
          <p:cNvPr id="7170" name="Picture 2" descr="https://assets.vogue.com/photos/64a2efa6bbb79c09d48ce99b/master/w_2560%2Cc_limit/00012-dior-fall-2023-couture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955964" y="1184565"/>
            <a:ext cx="2758446" cy="478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ssets.vogue.com/photos/6479fb1bc2a3004981ecde6a/master/w_2560%2Cc_limit/00021-chloe-resort-2024-credit-brand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8" y="1184565"/>
            <a:ext cx="3088068" cy="478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assets.vogue.com/photos/64808281321e5a10a0c8b7eb/master/w_2560%2Cc_limit/00012-markarian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085968" y="1184565"/>
            <a:ext cx="3146604" cy="477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36066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22272" y="5959470"/>
            <a:ext cx="2892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Christopher John Rogers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93240" y="5959470"/>
            <a:ext cx="2892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Christopher John Rogers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009118" y="5918929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Huishan</a:t>
            </a:r>
            <a:r>
              <a:rPr lang="en-US" dirty="0"/>
              <a:t> Zhang</a:t>
            </a:r>
          </a:p>
        </p:txBody>
      </p:sp>
      <p:pic>
        <p:nvPicPr>
          <p:cNvPr id="8194" name="Picture 2" descr="https://assets.vogue.com/photos/644e36a014a266538f8dbe57/master/w_2560%2Cc_limit/00039-christopher-john-rogers-resort-2024-credit-gorunway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718"/>
          <a:stretch>
            <a:fillRect/>
          </a:stretch>
        </p:blipFill>
        <p:spPr bwMode="auto">
          <a:xfrm>
            <a:off x="683976" y="713232"/>
            <a:ext cx="3030434" cy="525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assets.vogue.com/photos/644e3682fc479b079a7d76db/master/w_2560%2Cc_limit/00023-christopher-john-rogers-resort-2024-credit-gorunway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r="1633"/>
          <a:stretch>
            <a:fillRect/>
          </a:stretch>
        </p:blipFill>
        <p:spPr bwMode="auto">
          <a:xfrm>
            <a:off x="4217987" y="713233"/>
            <a:ext cx="3383501" cy="524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assets.vogue.com/photos/64903e914ee2b5a1d4b7a81a/master/w_2560%2Cc_limit/00003-huishan-zhang-resort-2024-credit-bran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r="562"/>
          <a:stretch>
            <a:fillRect/>
          </a:stretch>
        </p:blipFill>
        <p:spPr bwMode="auto">
          <a:xfrm>
            <a:off x="8105065" y="713233"/>
            <a:ext cx="3438110" cy="521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395252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1549</TotalTime>
  <Words>870</Words>
  <Application>Microsoft Office PowerPoint</Application>
  <PresentationFormat>Широкоэкранный</PresentationFormat>
  <Paragraphs>367</Paragraphs>
  <Slides>113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113</vt:i4>
      </vt:variant>
    </vt:vector>
  </HeadingPairs>
  <TitlesOfParts>
    <vt:vector size="120" baseType="lpstr">
      <vt:lpstr>-apple-system</vt:lpstr>
      <vt:lpstr>Arial</vt:lpstr>
      <vt:lpstr>Calibri</vt:lpstr>
      <vt:lpstr>Corbel</vt:lpstr>
      <vt:lpstr>Gill Sans MT</vt:lpstr>
      <vt:lpstr>Montserrat</vt:lpstr>
      <vt:lpstr>Parcel</vt:lpstr>
      <vt:lpstr>Тенденции моды 2023-2024 </vt:lpstr>
      <vt:lpstr>Презентация PowerPoint</vt:lpstr>
      <vt:lpstr>Презентация PowerPoint</vt:lpstr>
      <vt:lpstr>Презентация PowerPoint</vt:lpstr>
      <vt:lpstr>Презентация PowerPoint</vt:lpstr>
      <vt:lpstr>Недели моды. Расписание 2023</vt:lpstr>
      <vt:lpstr>Презентация PowerPoint</vt:lpstr>
      <vt:lpstr>Презентация PowerPoint</vt:lpstr>
      <vt:lpstr>Презентация PowerPoint</vt:lpstr>
      <vt:lpstr>Презентация PowerPoint</vt:lpstr>
      <vt:lpstr>кожа</vt:lpstr>
      <vt:lpstr>Презентация PowerPoint</vt:lpstr>
      <vt:lpstr>Презентация PowerPoint</vt:lpstr>
      <vt:lpstr>Презентация PowerPoint</vt:lpstr>
      <vt:lpstr>Питон</vt:lpstr>
      <vt:lpstr>Презентация PowerPoint</vt:lpstr>
      <vt:lpstr>Презентация PowerPoint</vt:lpstr>
      <vt:lpstr>клетка</vt:lpstr>
      <vt:lpstr>Презентация PowerPoint</vt:lpstr>
      <vt:lpstr>Презентация PowerPoint</vt:lpstr>
      <vt:lpstr>3D</vt:lpstr>
      <vt:lpstr>Презентация PowerPoint</vt:lpstr>
      <vt:lpstr>Одно плечо</vt:lpstr>
      <vt:lpstr>Презентация PowerPoint</vt:lpstr>
      <vt:lpstr>Бомбер</vt:lpstr>
      <vt:lpstr>Презентация PowerPoint</vt:lpstr>
      <vt:lpstr>Презентация PowerPoint</vt:lpstr>
      <vt:lpstr>деним</vt:lpstr>
      <vt:lpstr>Презентация PowerPoint</vt:lpstr>
      <vt:lpstr>Презентация PowerPoint</vt:lpstr>
      <vt:lpstr>Презентация PowerPoint</vt:lpstr>
      <vt:lpstr>Презентация PowerPoint</vt:lpstr>
      <vt:lpstr>Длина мини</vt:lpstr>
      <vt:lpstr>Презентация PowerPoint</vt:lpstr>
      <vt:lpstr>Длина макси</vt:lpstr>
      <vt:lpstr>Презентация PowerPoint</vt:lpstr>
      <vt:lpstr>Презентация PowerPoint</vt:lpstr>
      <vt:lpstr>Длина до колена</vt:lpstr>
      <vt:lpstr>Презентация PowerPoint</vt:lpstr>
      <vt:lpstr>Презентация PowerPoint</vt:lpstr>
      <vt:lpstr>Презентация PowerPoint</vt:lpstr>
      <vt:lpstr>пелерина</vt:lpstr>
      <vt:lpstr>Презентация PowerPoint</vt:lpstr>
      <vt:lpstr>Презентация PowerPoint</vt:lpstr>
      <vt:lpstr>Акцентные плечи</vt:lpstr>
      <vt:lpstr>Презентация PowerPoint</vt:lpstr>
      <vt:lpstr> прозрачность</vt:lpstr>
      <vt:lpstr>Презентация PowerPoint</vt:lpstr>
      <vt:lpstr>Презентация PowerPoint</vt:lpstr>
      <vt:lpstr>Презентация PowerPoint</vt:lpstr>
      <vt:lpstr>Кружево</vt:lpstr>
      <vt:lpstr>Презентация PowerPoint</vt:lpstr>
      <vt:lpstr>Презентация PowerPoint</vt:lpstr>
      <vt:lpstr>Презентация PowerPoint</vt:lpstr>
      <vt:lpstr>Презентация PowerPoint</vt:lpstr>
      <vt:lpstr>Горловина «качели»</vt:lpstr>
      <vt:lpstr>Презентация PowerPoint</vt:lpstr>
      <vt:lpstr>Бахрома</vt:lpstr>
      <vt:lpstr>Презентация PowerPoint</vt:lpstr>
      <vt:lpstr>Презентация PowerPoint</vt:lpstr>
      <vt:lpstr>Металлизированные фактуры</vt:lpstr>
      <vt:lpstr>Презентация PowerPoint</vt:lpstr>
      <vt:lpstr>Презентация PowerPoint</vt:lpstr>
      <vt:lpstr>Презентация PowerPoint</vt:lpstr>
      <vt:lpstr>Пайетки</vt:lpstr>
      <vt:lpstr>Презентация PowerPoint</vt:lpstr>
      <vt:lpstr>Презентация PowerPoint</vt:lpstr>
      <vt:lpstr>лацканы</vt:lpstr>
      <vt:lpstr>Презентация PowerPoint</vt:lpstr>
      <vt:lpstr>Презентация PowerPoint</vt:lpstr>
      <vt:lpstr>Баллон</vt:lpstr>
      <vt:lpstr>Презентация PowerPoint</vt:lpstr>
      <vt:lpstr>Презентация PowerPoint</vt:lpstr>
      <vt:lpstr>Треугольный вырез</vt:lpstr>
      <vt:lpstr>Презентация PowerPoint</vt:lpstr>
      <vt:lpstr>Презентация PowerPoint</vt:lpstr>
      <vt:lpstr>Брюки и юбки «Карго»</vt:lpstr>
      <vt:lpstr>Презентация PowerPoint</vt:lpstr>
      <vt:lpstr>Презентация PowerPoint</vt:lpstr>
      <vt:lpstr>Банты</vt:lpstr>
      <vt:lpstr>Презентация PowerPoint</vt:lpstr>
      <vt:lpstr>Презентация PowerPoint</vt:lpstr>
      <vt:lpstr>Тотал лук</vt:lpstr>
      <vt:lpstr>Презентация PowerPoint</vt:lpstr>
      <vt:lpstr>Презентация PowerPoint</vt:lpstr>
      <vt:lpstr>перчатки</vt:lpstr>
      <vt:lpstr>Презентация PowerPoint</vt:lpstr>
      <vt:lpstr>Презентация PowerPoint</vt:lpstr>
      <vt:lpstr>сборка</vt:lpstr>
      <vt:lpstr>Презентация PowerPoint</vt:lpstr>
      <vt:lpstr>Презентация PowerPoint</vt:lpstr>
      <vt:lpstr>жилеты</vt:lpstr>
      <vt:lpstr>Презентация PowerPoint</vt:lpstr>
      <vt:lpstr>Презентация PowerPoint</vt:lpstr>
      <vt:lpstr>перья</vt:lpstr>
      <vt:lpstr>Презентация PowerPoint</vt:lpstr>
      <vt:lpstr>Презентация PowerPoint</vt:lpstr>
      <vt:lpstr>Приталенный силуэт</vt:lpstr>
      <vt:lpstr>Презентация PowerPoint</vt:lpstr>
      <vt:lpstr>Презентация PowerPoint</vt:lpstr>
      <vt:lpstr>Меховой воротник</vt:lpstr>
      <vt:lpstr>Презентация PowerPoint</vt:lpstr>
      <vt:lpstr>«цветок»</vt:lpstr>
      <vt:lpstr>Презентация PowerPoint</vt:lpstr>
      <vt:lpstr>Презентация PowerPoint</vt:lpstr>
      <vt:lpstr>Презентация PowerPoint</vt:lpstr>
      <vt:lpstr>Брюки «клеш»</vt:lpstr>
      <vt:lpstr>Презентация PowerPoint</vt:lpstr>
      <vt:lpstr>Презентация PowerPoint</vt:lpstr>
      <vt:lpstr>2 сумки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Женская одежда  осенне-зимнего сезона 2022-2023</dc:title>
  <dc:creator>Ольга</dc:creator>
  <cp:lastModifiedBy>Пользователь Windows</cp:lastModifiedBy>
  <cp:revision>291</cp:revision>
  <dcterms:created xsi:type="dcterms:W3CDTF">2022-09-07T18:08:33Z</dcterms:created>
  <dcterms:modified xsi:type="dcterms:W3CDTF">2023-09-18T08:54:38Z</dcterms:modified>
</cp:coreProperties>
</file>